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098" r:id="rId2"/>
  </p:sldMasterIdLst>
  <p:notesMasterIdLst>
    <p:notesMasterId r:id="rId30"/>
  </p:notesMasterIdLst>
  <p:sldIdLst>
    <p:sldId id="259" r:id="rId3"/>
    <p:sldId id="289" r:id="rId4"/>
    <p:sldId id="307" r:id="rId5"/>
    <p:sldId id="300" r:id="rId6"/>
    <p:sldId id="313" r:id="rId7"/>
    <p:sldId id="316" r:id="rId8"/>
    <p:sldId id="330" r:id="rId9"/>
    <p:sldId id="290" r:id="rId10"/>
    <p:sldId id="319" r:id="rId11"/>
    <p:sldId id="320" r:id="rId12"/>
    <p:sldId id="309" r:id="rId13"/>
    <p:sldId id="321" r:id="rId14"/>
    <p:sldId id="297" r:id="rId15"/>
    <p:sldId id="331" r:id="rId16"/>
    <p:sldId id="332" r:id="rId17"/>
    <p:sldId id="324" r:id="rId18"/>
    <p:sldId id="306" r:id="rId19"/>
    <p:sldId id="329" r:id="rId20"/>
    <p:sldId id="326" r:id="rId21"/>
    <p:sldId id="327" r:id="rId22"/>
    <p:sldId id="334" r:id="rId23"/>
    <p:sldId id="335" r:id="rId24"/>
    <p:sldId id="336" r:id="rId25"/>
    <p:sldId id="338" r:id="rId26"/>
    <p:sldId id="339" r:id="rId27"/>
    <p:sldId id="299" r:id="rId28"/>
    <p:sldId id="296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88" autoAdjust="0"/>
  </p:normalViewPr>
  <p:slideViewPr>
    <p:cSldViewPr snapToGrid="0">
      <p:cViewPr varScale="1">
        <p:scale>
          <a:sx n="74" d="100"/>
          <a:sy n="74" d="100"/>
        </p:scale>
        <p:origin x="17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82DBF-B3F3-4486-94CB-20509C9A6D24}" type="doc">
      <dgm:prSet loTypeId="urn:microsoft.com/office/officeart/2005/8/layout/l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de-DE"/>
        </a:p>
      </dgm:t>
    </dgm:pt>
    <dgm:pt modelId="{E5B74167-8CE1-4F7F-8926-9B256F37E37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de-DE" sz="1800" dirty="0"/>
            <a:t>2400 Stunden Theorie</a:t>
          </a:r>
        </a:p>
        <a:p>
          <a:r>
            <a:rPr lang="de-DE" sz="1800" dirty="0"/>
            <a:t> mindestens 2250 Stunden Praxis</a:t>
          </a:r>
        </a:p>
      </dgm:t>
    </dgm:pt>
    <dgm:pt modelId="{842C5204-4051-4370-B083-3CAAE8B61976}" type="parTrans" cxnId="{2DE12832-301B-4035-A356-14A58DD2469B}">
      <dgm:prSet/>
      <dgm:spPr/>
      <dgm:t>
        <a:bodyPr/>
        <a:lstStyle/>
        <a:p>
          <a:endParaRPr lang="de-DE"/>
        </a:p>
      </dgm:t>
    </dgm:pt>
    <dgm:pt modelId="{D3336EDE-E1E3-43E5-9277-A71B75AC53DA}" type="sibTrans" cxnId="{2DE12832-301B-4035-A356-14A58DD2469B}">
      <dgm:prSet/>
      <dgm:spPr/>
      <dgm:t>
        <a:bodyPr/>
        <a:lstStyle/>
        <a:p>
          <a:endParaRPr lang="de-DE"/>
        </a:p>
      </dgm:t>
    </dgm:pt>
    <dgm:pt modelId="{3D5A8B60-FF51-45D2-9F61-B37031F0CC22}">
      <dgm:prSet phldrT="[Text]" custT="1"/>
      <dgm:spPr/>
      <dgm:t>
        <a:bodyPr/>
        <a:lstStyle/>
        <a:p>
          <a:pPr algn="ctr"/>
          <a:r>
            <a:rPr lang="de-DE" sz="1400" b="1" dirty="0"/>
            <a:t>Grundstufe </a:t>
          </a:r>
        </a:p>
        <a:p>
          <a:pPr algn="ctr"/>
          <a:r>
            <a:rPr lang="de-DE" sz="1400" dirty="0"/>
            <a:t>800 Std. Unterricht (3 Tage pro Woche)</a:t>
          </a:r>
        </a:p>
        <a:p>
          <a:pPr algn="ctr"/>
          <a:r>
            <a:rPr lang="de-DE" sz="1400" dirty="0"/>
            <a:t>mindestens 750 Std. Ausbildungsverhältnis</a:t>
          </a:r>
        </a:p>
      </dgm:t>
    </dgm:pt>
    <dgm:pt modelId="{74DB3962-BF4C-41D7-A219-2F46E971A6BE}" type="parTrans" cxnId="{C52F99B9-EEB5-48BF-A521-7A737F1173A4}">
      <dgm:prSet/>
      <dgm:spPr/>
      <dgm:t>
        <a:bodyPr/>
        <a:lstStyle/>
        <a:p>
          <a:endParaRPr lang="de-DE"/>
        </a:p>
      </dgm:t>
    </dgm:pt>
    <dgm:pt modelId="{F64D9C7F-4645-44FA-AF4C-17AD40270D32}" type="sibTrans" cxnId="{C52F99B9-EEB5-48BF-A521-7A737F1173A4}">
      <dgm:prSet/>
      <dgm:spPr/>
      <dgm:t>
        <a:bodyPr/>
        <a:lstStyle/>
        <a:p>
          <a:endParaRPr lang="de-DE"/>
        </a:p>
      </dgm:t>
    </dgm:pt>
    <dgm:pt modelId="{C5AA31F2-8268-40BD-8B3A-842F8026C701}">
      <dgm:prSet phldrT="[Text]" custT="1"/>
      <dgm:spPr/>
      <dgm:t>
        <a:bodyPr/>
        <a:lstStyle/>
        <a:p>
          <a:r>
            <a:rPr lang="de-DE" sz="1400" b="1" dirty="0"/>
            <a:t>Fachstufe 2</a:t>
          </a:r>
          <a:r>
            <a:rPr lang="de-DE" sz="1400" dirty="0"/>
            <a:t> </a:t>
          </a:r>
        </a:p>
        <a:p>
          <a:r>
            <a:rPr lang="de-DE" sz="1400" dirty="0"/>
            <a:t>800 Std. Unterricht (20 Stunden oder 3 Tage pro Woche)</a:t>
          </a:r>
        </a:p>
        <a:p>
          <a:r>
            <a:rPr lang="de-DE" sz="1400" dirty="0"/>
            <a:t>mindestens 750 Std. Ausbildungsverhältnis</a:t>
          </a:r>
        </a:p>
      </dgm:t>
    </dgm:pt>
    <dgm:pt modelId="{13B2AC62-4243-4458-97A8-3DC87AD84B2D}" type="parTrans" cxnId="{1BFBE855-F06D-4A66-BAD0-C0079D8D18CB}">
      <dgm:prSet/>
      <dgm:spPr/>
      <dgm:t>
        <a:bodyPr/>
        <a:lstStyle/>
        <a:p>
          <a:endParaRPr lang="de-DE"/>
        </a:p>
      </dgm:t>
    </dgm:pt>
    <dgm:pt modelId="{967491F5-6995-42BF-B28F-55DC1E869DC4}" type="sibTrans" cxnId="{1BFBE855-F06D-4A66-BAD0-C0079D8D18CB}">
      <dgm:prSet/>
      <dgm:spPr/>
      <dgm:t>
        <a:bodyPr/>
        <a:lstStyle/>
        <a:p>
          <a:endParaRPr lang="de-DE"/>
        </a:p>
      </dgm:t>
    </dgm:pt>
    <dgm:pt modelId="{5B8F2FF4-497F-405D-B3CF-B19447A6B4D3}">
      <dgm:prSet phldrT="[Text]" custT="1"/>
      <dgm:spPr/>
      <dgm:t>
        <a:bodyPr/>
        <a:lstStyle/>
        <a:p>
          <a:r>
            <a:rPr lang="de-DE" sz="1400" b="1" dirty="0"/>
            <a:t>Fachstufe 1 </a:t>
          </a:r>
        </a:p>
        <a:p>
          <a:r>
            <a:rPr lang="de-DE" sz="1400" dirty="0"/>
            <a:t>800 Std. Unterricht (20 Stunden oder 3 Tage pro Woche)</a:t>
          </a:r>
        </a:p>
        <a:p>
          <a:r>
            <a:rPr lang="de-DE" sz="1400" dirty="0"/>
            <a:t>mindestens 750 Std. Ausbildungsverhältnis</a:t>
          </a:r>
        </a:p>
      </dgm:t>
    </dgm:pt>
    <dgm:pt modelId="{D56737CF-4C2F-46A1-8258-E66F8B19027C}" type="sibTrans" cxnId="{B66BA9A5-5950-43C8-B0F3-65F12C0D22CF}">
      <dgm:prSet/>
      <dgm:spPr/>
      <dgm:t>
        <a:bodyPr/>
        <a:lstStyle/>
        <a:p>
          <a:endParaRPr lang="de-DE"/>
        </a:p>
      </dgm:t>
    </dgm:pt>
    <dgm:pt modelId="{D644E9E9-031C-41B4-B44A-0597724D9831}" type="parTrans" cxnId="{B66BA9A5-5950-43C8-B0F3-65F12C0D22CF}">
      <dgm:prSet/>
      <dgm:spPr/>
      <dgm:t>
        <a:bodyPr/>
        <a:lstStyle/>
        <a:p>
          <a:endParaRPr lang="de-DE"/>
        </a:p>
      </dgm:t>
    </dgm:pt>
    <dgm:pt modelId="{2BDB8667-756D-470D-BF32-76AF5614272F}" type="pres">
      <dgm:prSet presAssocID="{F5482DBF-B3F3-4486-94CB-20509C9A6D24}" presName="Name0" presStyleCnt="0">
        <dgm:presLayoutVars>
          <dgm:dir/>
          <dgm:animLvl val="lvl"/>
          <dgm:resizeHandles val="exact"/>
        </dgm:presLayoutVars>
      </dgm:prSet>
      <dgm:spPr/>
    </dgm:pt>
    <dgm:pt modelId="{086347C7-C794-4453-BF7A-A2A2C5A0F0FD}" type="pres">
      <dgm:prSet presAssocID="{E5B74167-8CE1-4F7F-8926-9B256F37E376}" presName="vertFlow" presStyleCnt="0"/>
      <dgm:spPr/>
    </dgm:pt>
    <dgm:pt modelId="{C489E07D-F65E-4F8F-A263-06F6E7DAA818}" type="pres">
      <dgm:prSet presAssocID="{E5B74167-8CE1-4F7F-8926-9B256F37E376}" presName="header" presStyleLbl="node1" presStyleIdx="0" presStyleCnt="1" custScaleX="81950" custScaleY="89569" custLinFactNeighborX="-6635" custLinFactNeighborY="34606"/>
      <dgm:spPr/>
    </dgm:pt>
    <dgm:pt modelId="{34F20848-DF4D-4BAD-B5B8-77DDD9F3DC73}" type="pres">
      <dgm:prSet presAssocID="{74DB3962-BF4C-41D7-A219-2F46E971A6BE}" presName="parTrans" presStyleLbl="sibTrans2D1" presStyleIdx="0" presStyleCnt="3"/>
      <dgm:spPr/>
    </dgm:pt>
    <dgm:pt modelId="{2DB2B951-944F-418E-A458-A7502EA4724F}" type="pres">
      <dgm:prSet presAssocID="{3D5A8B60-FF51-45D2-9F61-B37031F0CC22}" presName="child" presStyleLbl="alignAccFollowNode1" presStyleIdx="0" presStyleCnt="3" custScaleX="109441" custScaleY="92135" custLinFactNeighborX="-4791" custLinFactNeighborY="43165">
        <dgm:presLayoutVars>
          <dgm:chMax val="0"/>
          <dgm:bulletEnabled val="1"/>
        </dgm:presLayoutVars>
      </dgm:prSet>
      <dgm:spPr/>
    </dgm:pt>
    <dgm:pt modelId="{42DC2B1F-30F4-46D6-8203-65563D358D85}" type="pres">
      <dgm:prSet presAssocID="{F64D9C7F-4645-44FA-AF4C-17AD40270D32}" presName="sibTrans" presStyleLbl="sibTrans2D1" presStyleIdx="1" presStyleCnt="3" custLinFactY="-3107" custLinFactNeighborX="-838" custLinFactNeighborY="-100000"/>
      <dgm:spPr/>
    </dgm:pt>
    <dgm:pt modelId="{B8BC4A52-5350-4877-8E99-2F4964CEE6DA}" type="pres">
      <dgm:prSet presAssocID="{5B8F2FF4-497F-405D-B3CF-B19447A6B4D3}" presName="child" presStyleLbl="alignAccFollowNode1" presStyleIdx="1" presStyleCnt="3" custScaleX="114177" custLinFactNeighborX="-3752" custLinFactNeighborY="8747">
        <dgm:presLayoutVars>
          <dgm:chMax val="0"/>
          <dgm:bulletEnabled val="1"/>
        </dgm:presLayoutVars>
      </dgm:prSet>
      <dgm:spPr/>
    </dgm:pt>
    <dgm:pt modelId="{3E6FA234-8E9E-4FDD-8ED9-99A9383042C6}" type="pres">
      <dgm:prSet presAssocID="{D56737CF-4C2F-46A1-8258-E66F8B19027C}" presName="sibTrans" presStyleLbl="sibTrans2D1" presStyleIdx="2" presStyleCnt="3"/>
      <dgm:spPr/>
    </dgm:pt>
    <dgm:pt modelId="{CC9AEC31-D723-4189-BFE3-A653B6287D8B}" type="pres">
      <dgm:prSet presAssocID="{C5AA31F2-8268-40BD-8B3A-842F8026C701}" presName="child" presStyleLbl="alignAccFollowNode1" presStyleIdx="2" presStyleCnt="3" custScaleX="114157" custLinFactNeighborX="-3742" custLinFactNeighborY="34761">
        <dgm:presLayoutVars>
          <dgm:chMax val="0"/>
          <dgm:bulletEnabled val="1"/>
        </dgm:presLayoutVars>
      </dgm:prSet>
      <dgm:spPr/>
    </dgm:pt>
  </dgm:ptLst>
  <dgm:cxnLst>
    <dgm:cxn modelId="{94ED5308-A6E2-4198-ABC9-C34BD41102EA}" type="presOf" srcId="{74DB3962-BF4C-41D7-A219-2F46E971A6BE}" destId="{34F20848-DF4D-4BAD-B5B8-77DDD9F3DC73}" srcOrd="0" destOrd="0" presId="urn:microsoft.com/office/officeart/2005/8/layout/lProcess1"/>
    <dgm:cxn modelId="{A50CBC1F-B66F-42DD-91FE-424435ECC55A}" type="presOf" srcId="{F64D9C7F-4645-44FA-AF4C-17AD40270D32}" destId="{42DC2B1F-30F4-46D6-8203-65563D358D85}" srcOrd="0" destOrd="0" presId="urn:microsoft.com/office/officeart/2005/8/layout/lProcess1"/>
    <dgm:cxn modelId="{2DE12832-301B-4035-A356-14A58DD2469B}" srcId="{F5482DBF-B3F3-4486-94CB-20509C9A6D24}" destId="{E5B74167-8CE1-4F7F-8926-9B256F37E376}" srcOrd="0" destOrd="0" parTransId="{842C5204-4051-4370-B083-3CAAE8B61976}" sibTransId="{D3336EDE-E1E3-43E5-9277-A71B75AC53DA}"/>
    <dgm:cxn modelId="{2CDD7043-53B4-4EB8-91D2-C0E8E8AA4B65}" type="presOf" srcId="{E5B74167-8CE1-4F7F-8926-9B256F37E376}" destId="{C489E07D-F65E-4F8F-A263-06F6E7DAA818}" srcOrd="0" destOrd="0" presId="urn:microsoft.com/office/officeart/2005/8/layout/lProcess1"/>
    <dgm:cxn modelId="{5D46E774-BAAE-458D-98C6-A887601EAC50}" type="presOf" srcId="{D56737CF-4C2F-46A1-8258-E66F8B19027C}" destId="{3E6FA234-8E9E-4FDD-8ED9-99A9383042C6}" srcOrd="0" destOrd="0" presId="urn:microsoft.com/office/officeart/2005/8/layout/lProcess1"/>
    <dgm:cxn modelId="{1BFBE855-F06D-4A66-BAD0-C0079D8D18CB}" srcId="{E5B74167-8CE1-4F7F-8926-9B256F37E376}" destId="{C5AA31F2-8268-40BD-8B3A-842F8026C701}" srcOrd="2" destOrd="0" parTransId="{13B2AC62-4243-4458-97A8-3DC87AD84B2D}" sibTransId="{967491F5-6995-42BF-B28F-55DC1E869DC4}"/>
    <dgm:cxn modelId="{CD682885-0356-4C0C-AA2B-D0438371EF7E}" type="presOf" srcId="{C5AA31F2-8268-40BD-8B3A-842F8026C701}" destId="{CC9AEC31-D723-4189-BFE3-A653B6287D8B}" srcOrd="0" destOrd="0" presId="urn:microsoft.com/office/officeart/2005/8/layout/lProcess1"/>
    <dgm:cxn modelId="{BD8A8287-DCD6-4FC8-8CDB-80AEF8F2B147}" type="presOf" srcId="{F5482DBF-B3F3-4486-94CB-20509C9A6D24}" destId="{2BDB8667-756D-470D-BF32-76AF5614272F}" srcOrd="0" destOrd="0" presId="urn:microsoft.com/office/officeart/2005/8/layout/lProcess1"/>
    <dgm:cxn modelId="{B66BA9A5-5950-43C8-B0F3-65F12C0D22CF}" srcId="{E5B74167-8CE1-4F7F-8926-9B256F37E376}" destId="{5B8F2FF4-497F-405D-B3CF-B19447A6B4D3}" srcOrd="1" destOrd="0" parTransId="{D644E9E9-031C-41B4-B44A-0597724D9831}" sibTransId="{D56737CF-4C2F-46A1-8258-E66F8B19027C}"/>
    <dgm:cxn modelId="{46D12BB9-BD2D-4B33-96E6-6DA217164DE2}" type="presOf" srcId="{3D5A8B60-FF51-45D2-9F61-B37031F0CC22}" destId="{2DB2B951-944F-418E-A458-A7502EA4724F}" srcOrd="0" destOrd="0" presId="urn:microsoft.com/office/officeart/2005/8/layout/lProcess1"/>
    <dgm:cxn modelId="{C52F99B9-EEB5-48BF-A521-7A737F1173A4}" srcId="{E5B74167-8CE1-4F7F-8926-9B256F37E376}" destId="{3D5A8B60-FF51-45D2-9F61-B37031F0CC22}" srcOrd="0" destOrd="0" parTransId="{74DB3962-BF4C-41D7-A219-2F46E971A6BE}" sibTransId="{F64D9C7F-4645-44FA-AF4C-17AD40270D32}"/>
    <dgm:cxn modelId="{0A919DC0-F36F-4915-B901-23366A5FD19A}" type="presOf" srcId="{5B8F2FF4-497F-405D-B3CF-B19447A6B4D3}" destId="{B8BC4A52-5350-4877-8E99-2F4964CEE6DA}" srcOrd="0" destOrd="0" presId="urn:microsoft.com/office/officeart/2005/8/layout/lProcess1"/>
    <dgm:cxn modelId="{02C18223-2654-48FA-82F4-030B4AEA5595}" type="presParOf" srcId="{2BDB8667-756D-470D-BF32-76AF5614272F}" destId="{086347C7-C794-4453-BF7A-A2A2C5A0F0FD}" srcOrd="0" destOrd="0" presId="urn:microsoft.com/office/officeart/2005/8/layout/lProcess1"/>
    <dgm:cxn modelId="{01D74BDE-D412-4448-9D0B-7564DD70A8D8}" type="presParOf" srcId="{086347C7-C794-4453-BF7A-A2A2C5A0F0FD}" destId="{C489E07D-F65E-4F8F-A263-06F6E7DAA818}" srcOrd="0" destOrd="0" presId="urn:microsoft.com/office/officeart/2005/8/layout/lProcess1"/>
    <dgm:cxn modelId="{0C9FE8E9-13BC-4334-AEC6-05498E95E3D6}" type="presParOf" srcId="{086347C7-C794-4453-BF7A-A2A2C5A0F0FD}" destId="{34F20848-DF4D-4BAD-B5B8-77DDD9F3DC73}" srcOrd="1" destOrd="0" presId="urn:microsoft.com/office/officeart/2005/8/layout/lProcess1"/>
    <dgm:cxn modelId="{82958979-924F-4AC6-BA34-61F646EB9D33}" type="presParOf" srcId="{086347C7-C794-4453-BF7A-A2A2C5A0F0FD}" destId="{2DB2B951-944F-418E-A458-A7502EA4724F}" srcOrd="2" destOrd="0" presId="urn:microsoft.com/office/officeart/2005/8/layout/lProcess1"/>
    <dgm:cxn modelId="{242966C7-370E-4E63-BF19-0C88E25D6FDB}" type="presParOf" srcId="{086347C7-C794-4453-BF7A-A2A2C5A0F0FD}" destId="{42DC2B1F-30F4-46D6-8203-65563D358D85}" srcOrd="3" destOrd="0" presId="urn:microsoft.com/office/officeart/2005/8/layout/lProcess1"/>
    <dgm:cxn modelId="{676DF77B-96DC-4E2B-BF81-A2163767DA98}" type="presParOf" srcId="{086347C7-C794-4453-BF7A-A2A2C5A0F0FD}" destId="{B8BC4A52-5350-4877-8E99-2F4964CEE6DA}" srcOrd="4" destOrd="0" presId="urn:microsoft.com/office/officeart/2005/8/layout/lProcess1"/>
    <dgm:cxn modelId="{68005FA0-7D11-426B-814C-9EE4E22B78B6}" type="presParOf" srcId="{086347C7-C794-4453-BF7A-A2A2C5A0F0FD}" destId="{3E6FA234-8E9E-4FDD-8ED9-99A9383042C6}" srcOrd="5" destOrd="0" presId="urn:microsoft.com/office/officeart/2005/8/layout/lProcess1"/>
    <dgm:cxn modelId="{23702F64-C2E0-4B91-B096-0E552DAB8112}" type="presParOf" srcId="{086347C7-C794-4453-BF7A-A2A2C5A0F0FD}" destId="{CC9AEC31-D723-4189-BFE3-A653B6287D8B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E07D-F65E-4F8F-A263-06F6E7DAA818}">
      <dsp:nvSpPr>
        <dsp:cNvPr id="0" name=""/>
        <dsp:cNvSpPr/>
      </dsp:nvSpPr>
      <dsp:spPr>
        <a:xfrm>
          <a:off x="1245676" y="125581"/>
          <a:ext cx="3352324" cy="91599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2400 Stunden Theorie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 mindestens 2250 Stunden Praxis</a:t>
          </a:r>
        </a:p>
      </dsp:txBody>
      <dsp:txXfrm>
        <a:off x="1272505" y="152410"/>
        <a:ext cx="3298666" cy="862340"/>
      </dsp:txXfrm>
    </dsp:sp>
    <dsp:sp modelId="{34F20848-DF4D-4BAD-B5B8-77DDD9F3DC73}">
      <dsp:nvSpPr>
        <dsp:cNvPr id="0" name=""/>
        <dsp:cNvSpPr/>
      </dsp:nvSpPr>
      <dsp:spPr>
        <a:xfrm rot="5203418">
          <a:off x="2861877" y="1146381"/>
          <a:ext cx="194603" cy="1789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2B951-944F-418E-A458-A7502EA4724F}">
      <dsp:nvSpPr>
        <dsp:cNvPr id="0" name=""/>
        <dsp:cNvSpPr/>
      </dsp:nvSpPr>
      <dsp:spPr>
        <a:xfrm>
          <a:off x="758822" y="1430151"/>
          <a:ext cx="4476897" cy="94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Grundstufe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800 Std. Unterricht (3 Tage pro Woche)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mindestens 750 Std. Ausbildungsverhältnis</a:t>
          </a:r>
        </a:p>
      </dsp:txBody>
      <dsp:txXfrm>
        <a:off x="786419" y="1457748"/>
        <a:ext cx="4421703" cy="887046"/>
      </dsp:txXfrm>
    </dsp:sp>
    <dsp:sp modelId="{42DC2B1F-30F4-46D6-8203-65563D358D85}">
      <dsp:nvSpPr>
        <dsp:cNvPr id="0" name=""/>
        <dsp:cNvSpPr/>
      </dsp:nvSpPr>
      <dsp:spPr>
        <a:xfrm rot="5280009">
          <a:off x="2989392" y="2215750"/>
          <a:ext cx="55916" cy="1789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C4A52-5350-4877-8E99-2F4964CEE6DA}">
      <dsp:nvSpPr>
        <dsp:cNvPr id="0" name=""/>
        <dsp:cNvSpPr/>
      </dsp:nvSpPr>
      <dsp:spPr>
        <a:xfrm>
          <a:off x="704456" y="2607133"/>
          <a:ext cx="4670632" cy="1022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Fachstufe 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800 Std. Unterricht (20 Stunden oder 3 Tage pro Woche)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mindestens 750 Std. Ausbildungsverhältnis</a:t>
          </a:r>
        </a:p>
      </dsp:txBody>
      <dsp:txXfrm>
        <a:off x="734409" y="2637086"/>
        <a:ext cx="4610726" cy="962767"/>
      </dsp:txXfrm>
    </dsp:sp>
    <dsp:sp modelId="{3E6FA234-8E9E-4FDD-8ED9-99A9383042C6}">
      <dsp:nvSpPr>
        <dsp:cNvPr id="0" name=""/>
        <dsp:cNvSpPr/>
      </dsp:nvSpPr>
      <dsp:spPr>
        <a:xfrm rot="5398959">
          <a:off x="2965290" y="3704493"/>
          <a:ext cx="149373" cy="178967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AEC31-D723-4189-BFE3-A653B6287D8B}">
      <dsp:nvSpPr>
        <dsp:cNvPr id="0" name=""/>
        <dsp:cNvSpPr/>
      </dsp:nvSpPr>
      <dsp:spPr>
        <a:xfrm>
          <a:off x="705275" y="3958148"/>
          <a:ext cx="4669814" cy="1022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Fachstufe 2</a:t>
          </a:r>
          <a:r>
            <a:rPr lang="de-DE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800 Std. Unterricht (20 Stunden oder 3 Tage pro Woche)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mindestens 750 Std. Ausbildungsverhältnis</a:t>
          </a:r>
        </a:p>
      </dsp:txBody>
      <dsp:txXfrm>
        <a:off x="735228" y="3988101"/>
        <a:ext cx="4609908" cy="962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DFE786D-0F93-466A-A913-EF5FE67E1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61A89D-B290-4E2A-9394-F19B6BDCC4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9017DE8-D92D-4B80-A281-51FE890FCBEA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CC3DEE54-BB52-40AA-A330-345242617C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EC7262F-5628-4F3A-9D98-EBEB87361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90A58E-A8F5-4B1C-8022-898F4C42AD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B45B19-D87D-414F-9575-97D560D7F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BA89BE-6BCF-4B6C-BDE3-80BEA3F02F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453BD2F-3FBD-4E02-BEC3-43EF024627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00B8C37D-09FC-416D-BB31-D94DEA610D58}" type="slidenum">
              <a:rPr lang="de-DE" altLang="de-DE" smtClean="0">
                <a:latin typeface="Arial" panose="020B0604020202020204" pitchFamily="34" charset="0"/>
              </a:rPr>
              <a:pPr eaLnBrk="1" hangingPunct="1"/>
              <a:t>1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3DA817A-037D-44C3-AC38-B212A6216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920E024-3CFC-4E2B-94A7-C62769CE6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>
            <a:extLst>
              <a:ext uri="{FF2B5EF4-FFF2-40B4-BE49-F238E27FC236}">
                <a16:creationId xmlns:a16="http://schemas.microsoft.com/office/drawing/2014/main" id="{9285B7EB-3606-46FB-926A-5BC5BE7C63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>
            <a:extLst>
              <a:ext uri="{FF2B5EF4-FFF2-40B4-BE49-F238E27FC236}">
                <a16:creationId xmlns:a16="http://schemas.microsoft.com/office/drawing/2014/main" id="{F0E4B31A-015C-4FFF-B7A5-5422681038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Abgabe der Abschlussbeurteilung: Zulassung zur Prüfung (Beginn der praktischen Prüfung am 3.3.23)</a:t>
            </a:r>
          </a:p>
        </p:txBody>
      </p:sp>
      <p:sp>
        <p:nvSpPr>
          <p:cNvPr id="37892" name="Foliennummernplatzhalter 3">
            <a:extLst>
              <a:ext uri="{FF2B5EF4-FFF2-40B4-BE49-F238E27FC236}">
                <a16:creationId xmlns:a16="http://schemas.microsoft.com/office/drawing/2014/main" id="{8A12A524-BFD9-48C6-98B6-0E01E7A03D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38149AE-F4E9-4E6B-ACEB-38C3F9335E3E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>
            <a:extLst>
              <a:ext uri="{FF2B5EF4-FFF2-40B4-BE49-F238E27FC236}">
                <a16:creationId xmlns:a16="http://schemas.microsoft.com/office/drawing/2014/main" id="{C48D78F6-928E-43B0-9C28-BE6C4AF550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>
            <a:extLst>
              <a:ext uri="{FF2B5EF4-FFF2-40B4-BE49-F238E27FC236}">
                <a16:creationId xmlns:a16="http://schemas.microsoft.com/office/drawing/2014/main" id="{0E6318E6-1BB4-441B-8D39-86C1C90C0C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Landesverordnung über die höhere Berufsfachschule § 10 (3)</a:t>
            </a:r>
          </a:p>
        </p:txBody>
      </p:sp>
      <p:sp>
        <p:nvSpPr>
          <p:cNvPr id="39940" name="Foliennummernplatzhalter 3">
            <a:extLst>
              <a:ext uri="{FF2B5EF4-FFF2-40B4-BE49-F238E27FC236}">
                <a16:creationId xmlns:a16="http://schemas.microsoft.com/office/drawing/2014/main" id="{7C6A9066-EAB0-4CBE-8A69-84A8C0C1B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B14206-466B-40E1-AACD-6B8582E93CF2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>
            <a:extLst>
              <a:ext uri="{FF2B5EF4-FFF2-40B4-BE49-F238E27FC236}">
                <a16:creationId xmlns:a16="http://schemas.microsoft.com/office/drawing/2014/main" id="{7F1638FE-CCD4-421F-8410-CE4C978E9C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>
            <a:extLst>
              <a:ext uri="{FF2B5EF4-FFF2-40B4-BE49-F238E27FC236}">
                <a16:creationId xmlns:a16="http://schemas.microsoft.com/office/drawing/2014/main" id="{407AB536-EA0B-4676-B4ED-BDAB6CA921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Nachweis grundlegender Planungskenntnisse</a:t>
            </a:r>
          </a:p>
          <a:p>
            <a:r>
              <a:rPr lang="de-DE" altLang="de-DE"/>
              <a:t>Reflexionsfähigkeit</a:t>
            </a:r>
          </a:p>
        </p:txBody>
      </p:sp>
      <p:sp>
        <p:nvSpPr>
          <p:cNvPr id="41988" name="Foliennummernplatzhalter 3">
            <a:extLst>
              <a:ext uri="{FF2B5EF4-FFF2-40B4-BE49-F238E27FC236}">
                <a16:creationId xmlns:a16="http://schemas.microsoft.com/office/drawing/2014/main" id="{BD6C151A-01D4-4260-B487-FC71B84C3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B7DA1A-836B-41CC-9CD6-F1CEC117D033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>
            <a:extLst>
              <a:ext uri="{FF2B5EF4-FFF2-40B4-BE49-F238E27FC236}">
                <a16:creationId xmlns:a16="http://schemas.microsoft.com/office/drawing/2014/main" id="{F992AA63-00C4-4B17-A0BE-EF14A9C322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>
            <a:extLst>
              <a:ext uri="{FF2B5EF4-FFF2-40B4-BE49-F238E27FC236}">
                <a16:creationId xmlns:a16="http://schemas.microsoft.com/office/drawing/2014/main" id="{28AF5A0E-9700-4312-A52A-A42F0F6338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Beratung durch Anleitung notwendig</a:t>
            </a:r>
          </a:p>
          <a:p>
            <a:r>
              <a:rPr lang="de-DE" altLang="de-DE"/>
              <a:t>Beachten: KEINE Erzieher*innen, sondern Sozialassistent*innen</a:t>
            </a:r>
          </a:p>
        </p:txBody>
      </p:sp>
      <p:sp>
        <p:nvSpPr>
          <p:cNvPr id="44036" name="Foliennummernplatzhalter 3">
            <a:extLst>
              <a:ext uri="{FF2B5EF4-FFF2-40B4-BE49-F238E27FC236}">
                <a16:creationId xmlns:a16="http://schemas.microsoft.com/office/drawing/2014/main" id="{282FDFF3-03BA-4022-8F72-AB8FD8BA15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9167E3C-9F29-47BC-87C0-F92969372F52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9821588-F11A-4983-A31B-47A0E1018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611B6E55-5B98-45FF-BDE3-219EC1A878C5}" type="slidenum">
              <a:rPr lang="de-DE" altLang="de-DE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AEA9AFB-F876-47EA-B096-2472C9E5A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DD25018-377F-43B7-9735-91A9CEEE1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4079ACC-B0C4-4F0B-B3FF-CFE122705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7FD011-5373-4F86-8A84-739CF0560EC1}" type="slidenum">
              <a:rPr lang="de-DE" altLang="de-DE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3BAACF90-43AB-460D-83ED-172B9CB96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8AC5A97-6BF8-4AEA-963F-8D0192A35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F495D28C-3B9F-432C-BA8E-64175B380B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A689A3F0-F31D-4F90-8AAD-735B1B6771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Bettina</a:t>
            </a: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1EC07F55-9BDC-44D1-8CC4-E0D0C2705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F357E92-78DC-4432-B810-049ADC0A40F6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9F1B50AF-6274-4347-A3FE-8A49DBB332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D78E3DCF-DB72-49A6-9C5E-CDD5D11501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Die Sozialassistenten sind keine Erzieher, sie haben teilweise überhaupt keine Erfahrungen im sozialpädagogischen Bereich</a:t>
            </a: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13C03FE6-62D3-4EEC-A195-40F6F5573E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0126FA-3911-4783-B3C3-753AD2E7A077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>
            <a:extLst>
              <a:ext uri="{FF2B5EF4-FFF2-40B4-BE49-F238E27FC236}">
                <a16:creationId xmlns:a16="http://schemas.microsoft.com/office/drawing/2014/main" id="{69F25F2D-7DFE-448F-8B46-776FFD022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>
            <a:extLst>
              <a:ext uri="{FF2B5EF4-FFF2-40B4-BE49-F238E27FC236}">
                <a16:creationId xmlns:a16="http://schemas.microsoft.com/office/drawing/2014/main" id="{839A4211-F937-4373-9D36-8A5208AAEA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auch Aufgaben der Einrichtung</a:t>
            </a:r>
          </a:p>
        </p:txBody>
      </p:sp>
      <p:sp>
        <p:nvSpPr>
          <p:cNvPr id="25604" name="Foliennummernplatzhalter 3">
            <a:extLst>
              <a:ext uri="{FF2B5EF4-FFF2-40B4-BE49-F238E27FC236}">
                <a16:creationId xmlns:a16="http://schemas.microsoft.com/office/drawing/2014/main" id="{A9CC6099-CDEB-4555-9228-FF0072D68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321C913-A3C6-45BB-A141-E9C27AD47812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F48962F4-4C9E-4A06-81E4-B542A7CD71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C8C3E73C-9FAF-4964-8CCD-9DE30F9F5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auch Aufgaben der Einrichtung</a:t>
            </a:r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2E8B9BE3-B01D-4E49-9289-368BDFBBA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7A377D-0133-41CF-A447-AF0AB8B608F9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ED2CF213-05CF-4231-8CDA-4D70A94C5D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D8B52797-66C7-405A-8F5A-142D78C0CE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Beurteilungen nach den 3 ersten Praktika</a:t>
            </a:r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4B51EC4F-53CA-4F08-BFF0-39E20E188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ECF5915-73BC-4428-8F48-950A463DBF94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1434803A-6D27-44A7-8FB4-E6BCA508F1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496EB3BD-A11E-481C-A54B-4E18B9C61E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Beurteilungen</a:t>
            </a:r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1BC74528-9E91-42DC-98D9-AA2B1B65AD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EA06BB0-E99C-467F-A575-0F13D27D2976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3164B0B0-C81D-4E28-980B-ED1A9EB48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C1FE7025-DCDB-4B03-B2CF-B550D684C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/>
              <a:t>Abschlussbeurteilung mit Note</a:t>
            </a:r>
          </a:p>
        </p:txBody>
      </p:sp>
      <p:sp>
        <p:nvSpPr>
          <p:cNvPr id="35844" name="Foliennummernplatzhalter 3">
            <a:extLst>
              <a:ext uri="{FF2B5EF4-FFF2-40B4-BE49-F238E27FC236}">
                <a16:creationId xmlns:a16="http://schemas.microsoft.com/office/drawing/2014/main" id="{002D79B9-D048-449F-8B78-59963D27E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38E246-D6FF-4EA0-AC9A-F7F6ABE43200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5624B-9518-4588-94DD-9F288CCB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7163-F100-44C7-B071-46608E1BFF87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5E80E-9D83-4BFD-950B-25A604F8A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2E3B-BC9E-415C-9AEB-C340EB7E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B749D-22AF-4461-892B-CD1640E6424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661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331C89D5-717C-406C-8B3D-FD028E015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914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D772B40-17FF-45ED-905D-DFB8DABEEB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06600" y="511175"/>
            <a:ext cx="70754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800"/>
              <a:t>		Berufsbildende Schule Donnersbergkreis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971B1BB9-045B-4195-ACA1-134BB85226D4}"/>
              </a:ext>
            </a:extLst>
          </p:cNvPr>
          <p:cNvCxnSpPr/>
          <p:nvPr userDrawn="1"/>
        </p:nvCxnSpPr>
        <p:spPr>
          <a:xfrm>
            <a:off x="2290763" y="0"/>
            <a:ext cx="0" cy="6858000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6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56EE6DD5-2F5D-4242-8341-61EB5E72C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914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B3C38D3-F366-4638-88B3-1C8D116E8B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06600" y="511175"/>
            <a:ext cx="70754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800"/>
              <a:t>		Berufsbildende Schule Donnersbergkreis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B3521A7-7178-41B3-A6AC-9F376BD7FC8A}"/>
              </a:ext>
            </a:extLst>
          </p:cNvPr>
          <p:cNvCxnSpPr/>
          <p:nvPr userDrawn="1"/>
        </p:nvCxnSpPr>
        <p:spPr>
          <a:xfrm>
            <a:off x="2290763" y="0"/>
            <a:ext cx="0" cy="6858000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06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3EC18B-4A77-40FC-9856-C7A407E2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9D42B-7F55-4C41-8AF9-9FBE08853EAB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6B12482-1A7D-4CC0-9657-09EF89E7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D29213-821E-4444-A2F8-2C5BD2B69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49A87-F1B1-4D0B-9282-62048B1681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670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3215334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4454D-375F-44CB-9445-ACD59A66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F217-F716-4F64-BA53-9DDD81201E69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458C0-C541-423D-A216-4EB402B5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45CF3-760E-44C0-9FD9-4A877A43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17E6-DCD7-4E53-9F1E-D500BB5D92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8805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709739"/>
            <a:ext cx="595026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18" y="4589464"/>
            <a:ext cx="59502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6114-E776-4765-AF6D-DA06A9DD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41D9-0FEA-4089-8539-2527CBAA880D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D7613-E88E-4FB3-BE10-6D9DA1DC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480A-D076-4A4D-BFCD-13D86FF39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39845-71AD-4161-8339-748A0B62670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8463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1131" y="1825625"/>
            <a:ext cx="3251017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9096" y="1825625"/>
            <a:ext cx="2676253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65F645-C1D8-4A06-8515-458FF79A2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2374-7F5C-479E-ABBF-163A6A3F74A4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CC5527-63FC-4F7D-9EFE-000BDFFE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78ABB9-6588-4E73-AE59-74F8A556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49A0-930B-46BF-899B-E3C204262F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5133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210" y="1681163"/>
            <a:ext cx="30861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7210" y="2505075"/>
            <a:ext cx="308610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4594" y="1681163"/>
            <a:ext cx="27819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34594" y="2505075"/>
            <a:ext cx="278194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7BDF90-12E8-41CC-9215-DB670B40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357C-C6B6-4348-A88F-CC5EA622A9D9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C4AAF6F-C3C2-4333-8515-441FC5FAF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FA13B8-0EC7-460C-99B7-E83919A1B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15DF-3DAC-465D-B148-753AF07DA1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0262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6D7B92-200E-481B-836C-069B6727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A9D50-7C81-4003-B76A-9B7B8F429E78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BD4289-CEA0-452F-A5D0-2B777E42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6D9163-C130-4AF6-8B3A-D0A0EEDF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45B8-71EA-46BF-A8B9-85F7157947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0622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89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343" y="987426"/>
            <a:ext cx="30861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089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DF51EC-8738-4484-83AA-A145B780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9518A-807E-40CE-8AD8-DBF9425258F0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1DB2CC-6A63-49DD-BB96-A006E9CF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5538F7-C00D-47F9-BF82-4B180C34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8AF0-A42E-4E57-9E3A-1665F38F7A2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96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709739"/>
            <a:ext cx="595026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18" y="4589464"/>
            <a:ext cx="59502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A3B8D-3479-44D5-AD77-89D16E8C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F448-4BE3-4B39-9FE5-AFC197F57E5C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D101F-7A18-490B-9C15-3F0D91F0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B1073-2FDA-4634-80FF-A6CF866D5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028E-B9ED-4CB5-905B-BB6E2ECBEC8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1045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704" y="558437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5405" y="1358537"/>
            <a:ext cx="3239589" cy="450251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1704" y="2042297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C8F3F4-D0C9-48B9-9C27-484BC02D5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ED79-C40F-480A-AD3D-865717BEB0F3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E7B9B5-9738-4683-A422-45A45913F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33D926-C111-42D0-AADB-17CA52C6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2CE0-782C-4107-A394-FDDE7917D5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0456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FDBDF-8E75-4C81-9BDF-9D96E5E2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FC72-B6DD-4C32-A224-56C8018FFB2E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18A5-4F91-4B33-807B-69083EA3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91A45-BD15-427B-888C-9E956622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60E1-1745-46F2-BA93-0077D2FBEB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4379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227907"/>
            <a:ext cx="1971675" cy="494905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227908"/>
            <a:ext cx="3960495" cy="490986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BD2F7-A35F-4BF5-8163-1F366A3A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CE74C-284B-4085-961A-EE8E93156DEA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446A9-B19F-4B0C-BACE-D7283095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8D8DA-A33F-450E-B3C9-0C2E286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41927-FC0E-4AAB-82BD-CC562D4DC6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364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F684E0AD-AA07-432C-9F1B-564ABC06A9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914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B3103A6-0756-432D-A5B1-B30B7CEE8E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06600" y="511175"/>
            <a:ext cx="70754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800"/>
              <a:t>		Berufsbildende Schule Donnersbergkreis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CB8E7A3-4716-4F50-8872-3D66A129B80F}"/>
              </a:ext>
            </a:extLst>
          </p:cNvPr>
          <p:cNvCxnSpPr/>
          <p:nvPr userDrawn="1"/>
        </p:nvCxnSpPr>
        <p:spPr>
          <a:xfrm>
            <a:off x="2290763" y="0"/>
            <a:ext cx="0" cy="6858000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72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86A08174-72DB-444D-BF5F-1D8C428B7E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914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19633A8-D5B5-48E0-ABF3-B00B71A7FE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06600" y="511175"/>
            <a:ext cx="70754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800"/>
              <a:t>		Berufsbildende Schule Donnersbergkreis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A643C52-B6B8-4F37-B273-44E4DA9C65E4}"/>
              </a:ext>
            </a:extLst>
          </p:cNvPr>
          <p:cNvCxnSpPr/>
          <p:nvPr userDrawn="1"/>
        </p:nvCxnSpPr>
        <p:spPr>
          <a:xfrm>
            <a:off x="2290763" y="0"/>
            <a:ext cx="0" cy="6858000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763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9106A0-FD50-47B7-ACA1-57EDA042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6703-903D-419D-A9B8-DB1359B7E241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5B959F-0C12-4EE7-85E2-203E5C0F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186CD3-0F5F-49FC-B408-B36D34EB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CD4D-C4FD-44A0-8A86-6DBEC49710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5467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2365701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1131" y="1825625"/>
            <a:ext cx="3251017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9096" y="1825625"/>
            <a:ext cx="2676253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5FAC79-37CF-49F0-AFD5-8BA4BC3B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25A9B-2248-46DE-8757-D1E395261388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FC4302-CD39-4A09-BC22-2296C192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379F50-F1AD-416E-8841-1171E137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2AE69-7196-4011-BF24-EB54583E84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448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210" y="1681163"/>
            <a:ext cx="30861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7210" y="2505075"/>
            <a:ext cx="308610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34594" y="1681163"/>
            <a:ext cx="27819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34594" y="2505075"/>
            <a:ext cx="278194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D4C44-6329-42E8-A36D-0021CB01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B6972-794B-4BAE-8148-A5E2B9FA83A5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41B882-E754-4E51-A503-B3E6DAAF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45519E-9110-4405-9383-95564C8C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1CF3-F53B-44CE-884B-29E7D7B272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9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8BE32C-6926-46BE-9CB9-20590A1F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1DAE-E58E-47B1-9DCA-EBCE71406C33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746BC5-67F3-4D0F-B187-2CA71D5C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E453B1E-7FEE-4396-AC46-EC5A1551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6629-1F65-4719-A1ED-359D3B674E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73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089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343" y="987426"/>
            <a:ext cx="30861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089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E57287-E8EE-43B6-8B3E-4CC790E5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AA3D-F23D-4F02-A1EF-17DC980F3803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2799B5-8F6B-44D0-9C18-914BA4AE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A09E36-FF03-4671-B2EE-93346E8D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69A0-6810-40FC-900E-172784FFBB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30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704" y="558437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5405" y="1358537"/>
            <a:ext cx="3239589" cy="450251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1704" y="2042297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EDDA35-67F6-41D0-9B08-E860EBE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1B1B-4686-42B4-A07B-67540E3063C0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B488A3-50FE-4FCA-A003-A563AE6F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8AA844D-C4D7-421D-BF00-13C364FF5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BD21-2FE9-4637-ADEF-0042B6037D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521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61359-FE01-4F74-82FA-4C91F1893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03D9-2856-4257-9CCE-890516EFDABC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B4B8A-7AF8-4885-AE00-567C9799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FE19F-E800-47B4-B30C-8496CDB8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488D-7FAC-429F-BF65-7DC1E939D5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781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227907"/>
            <a:ext cx="1971675" cy="494905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880" y="1227908"/>
            <a:ext cx="3960495" cy="490986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8EC0-1C01-4413-ADBD-DFDE5E33B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4096-4C25-4BB0-869A-3AEBD8484AA1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9C97A-8F35-4012-B9AB-3BB4392E5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35FA-C59E-4A27-8381-10E42C85D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5A0D-2DAD-4A13-8D80-A4D6619E5A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908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0AFCFF5D-9496-407E-8B6C-9A106B037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81263" y="1825625"/>
            <a:ext cx="60340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45D3-5C7A-4E16-B352-75B4A5934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A60ED5-15D5-49CC-BCA8-71B24762004C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A3977-F562-488A-B6EE-BEE1D67C9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EB69-279F-41DB-A872-1C5A9F61A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8B05E3-866E-4E77-AE2B-46B11DC8BD4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30" name="Grafik 6">
            <a:extLst>
              <a:ext uri="{FF2B5EF4-FFF2-40B4-BE49-F238E27FC236}">
                <a16:creationId xmlns:a16="http://schemas.microsoft.com/office/drawing/2014/main" id="{0A95D57F-6F6B-4B92-A50B-76547F480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914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7">
            <a:extLst>
              <a:ext uri="{FF2B5EF4-FFF2-40B4-BE49-F238E27FC236}">
                <a16:creationId xmlns:a16="http://schemas.microsoft.com/office/drawing/2014/main" id="{4A876EFD-9B5E-4CE9-9DC1-B6D6A9324C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06600" y="511175"/>
            <a:ext cx="70754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800"/>
              <a:t>		Berufsbildende Schule Donnersbergkreis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D12BC1F-D6D8-47B8-ADC5-B56F88EA6E56}"/>
              </a:ext>
            </a:extLst>
          </p:cNvPr>
          <p:cNvCxnSpPr/>
          <p:nvPr userDrawn="1"/>
        </p:nvCxnSpPr>
        <p:spPr>
          <a:xfrm>
            <a:off x="2290763" y="0"/>
            <a:ext cx="0" cy="6858000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38" r:id="rId10"/>
    <p:sldLayoutId id="2147484139" r:id="rId11"/>
    <p:sldLayoutId id="2147484127" r:id="rId12"/>
    <p:sldLayoutId id="2147484140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>
            <a:extLst>
              <a:ext uri="{FF2B5EF4-FFF2-40B4-BE49-F238E27FC236}">
                <a16:creationId xmlns:a16="http://schemas.microsoft.com/office/drawing/2014/main" id="{8DEB8903-27B4-4DC3-9B9C-1857C9054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81263" y="1825625"/>
            <a:ext cx="60340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45D3-5C7A-4E16-B352-75B4A5934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1894B4-63C0-418C-9D58-D2C1762C1D8C}" type="datetimeFigureOut">
              <a:rPr lang="de-DE"/>
              <a:pPr>
                <a:defRPr/>
              </a:pPr>
              <a:t>28.10.2025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A3977-F562-488A-B6EE-BEE1D67C9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EB69-279F-41DB-A872-1C5A9F61A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723DED-CD4C-4153-A81F-2E22F734DE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2054" name="Grafik 6">
            <a:extLst>
              <a:ext uri="{FF2B5EF4-FFF2-40B4-BE49-F238E27FC236}">
                <a16:creationId xmlns:a16="http://schemas.microsoft.com/office/drawing/2014/main" id="{ABCEC1A8-DFF3-43DA-A9B6-8E971E6C3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91440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7">
            <a:extLst>
              <a:ext uri="{FF2B5EF4-FFF2-40B4-BE49-F238E27FC236}">
                <a16:creationId xmlns:a16="http://schemas.microsoft.com/office/drawing/2014/main" id="{4A876EFD-9B5E-4CE9-9DC1-B6D6A9324C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06600" y="511175"/>
            <a:ext cx="7075488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800"/>
              <a:t>		Berufsbildende Schule Donnersbergkreis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D12BC1F-D6D8-47B8-ADC5-B56F88EA6E56}"/>
              </a:ext>
            </a:extLst>
          </p:cNvPr>
          <p:cNvCxnSpPr/>
          <p:nvPr userDrawn="1"/>
        </p:nvCxnSpPr>
        <p:spPr>
          <a:xfrm>
            <a:off x="2290763" y="0"/>
            <a:ext cx="0" cy="6858000"/>
          </a:xfrm>
          <a:prstGeom prst="line">
            <a:avLst/>
          </a:prstGeom>
          <a:ln w="317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41" r:id="rId10"/>
    <p:sldLayoutId id="2147484142" r:id="rId11"/>
    <p:sldLayoutId id="2147484137" r:id="rId12"/>
    <p:sldLayoutId id="214748414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6540FBCA-9F76-4EE0-AAE5-ECDDA33EE38B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492375" y="1284288"/>
            <a:ext cx="6427788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b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Willkommen zum Anleitertreffen</a:t>
            </a:r>
            <a:b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der höheren Berufsfachschule</a:t>
            </a:r>
            <a:b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Sozialassistenz</a:t>
            </a:r>
            <a:b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Dienstag 28.10.2025 in Eisenberg</a:t>
            </a:r>
            <a:b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>
                <a:latin typeface="Arial" panose="020B0604020202020204" pitchFamily="34" charset="0"/>
                <a:cs typeface="Arial" panose="020B0604020202020204" pitchFamily="34" charset="0"/>
              </a:rPr>
              <a:t>Mittwoch 29.10.2024 in Rockenhausen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9EDB99E-2847-45DD-820A-C7C559F1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88" y="1385888"/>
            <a:ext cx="63865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Fehlzeiten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Der Nachweis der Praktikumszeiten ist Voraussetzung für den erfolgreichen Abschluss. (Landesverordnung)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i="1" dirty="0">
                <a:latin typeface="Arial" panose="020B0604020202020204" pitchFamily="34" charset="0"/>
                <a:cs typeface="Arial" panose="020B0604020202020204" pitchFamily="34" charset="0"/>
              </a:rPr>
              <a:t>Handreichung Seite 12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Prinzipiell:</a:t>
            </a: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Nachweis aller Praktikumsstunden (480 Stunden/12 Wochen)</a:t>
            </a: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Fünf Krankheitstage werden angerechnet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feld 2">
            <a:extLst>
              <a:ext uri="{FF2B5EF4-FFF2-40B4-BE49-F238E27FC236}">
                <a16:creationId xmlns:a16="http://schemas.microsoft.com/office/drawing/2014/main" id="{7D7A6EAC-D0D4-493E-8EE6-A6643857B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87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Aufgaben der Praxisanleitung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C9E0F4-833A-4911-A96F-C3FB8759C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88" y="1471613"/>
            <a:ext cx="63865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 Praktikumsaufgaben</a:t>
            </a: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 Durchführung von Angeboten</a:t>
            </a: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durch Reflexionen</a:t>
            </a: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beim Finden des Themas für das Bildungsangebot der praktischen Prüfung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Bestätigung, dass das Angebot in der Einrichtung durchgeführt wurde (Dokumentation)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Textfeld 2">
            <a:extLst>
              <a:ext uri="{FF2B5EF4-FFF2-40B4-BE49-F238E27FC236}">
                <a16:creationId xmlns:a16="http://schemas.microsoft.com/office/drawing/2014/main" id="{50E82061-785E-49F0-959F-2604EB3BB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87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Aufgaben der Praxisanleitung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538102-9262-4A12-BB25-ECDDFD77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88" y="1711325"/>
            <a:ext cx="6386512" cy="53863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Ihre Aufgaben sind </a:t>
            </a:r>
            <a:r>
              <a:rPr lang="de-DE" alt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Erarbeiten des Angebotes</a:t>
            </a: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Schreiben der Bildungsangebote für die Schüler*innen</a:t>
            </a: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Verfassen einer Reflexion für die Dokumentation</a:t>
            </a: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6627" name="Textfeld 2">
            <a:extLst>
              <a:ext uri="{FF2B5EF4-FFF2-40B4-BE49-F238E27FC236}">
                <a16:creationId xmlns:a16="http://schemas.microsoft.com/office/drawing/2014/main" id="{338700C0-BF63-4979-A611-C71B77178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871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2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Aufgaben der Praxisanleitung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E9BFCEE2-4210-41D4-8C53-461DB76B8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14800"/>
            <a:ext cx="2276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Inhaltsplatzhalter 1">
            <a:extLst>
              <a:ext uri="{FF2B5EF4-FFF2-40B4-BE49-F238E27FC236}">
                <a16:creationId xmlns:a16="http://schemas.microsoft.com/office/drawing/2014/main" id="{EB4A785E-9387-4A30-95BD-D74F66B6EC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84463" y="1420813"/>
            <a:ext cx="6218237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Drei Beurteilungen sind in der Schule abzugeben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(siehe: Handreichung zum Praktikum und zur Projektarbeit – Bericht der Ausbildungsstätten über die fachliche Leistung)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Handreichung auf der Homepage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unter Schulformen -&gt; Höhere Berufsfachschule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extfeld 2">
            <a:extLst>
              <a:ext uri="{FF2B5EF4-FFF2-40B4-BE49-F238E27FC236}">
                <a16:creationId xmlns:a16="http://schemas.microsoft.com/office/drawing/2014/main" id="{4DF610EE-41BE-42BD-A4BE-F9BCC8B88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beurteilungen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1">
            <a:extLst>
              <a:ext uri="{FF2B5EF4-FFF2-40B4-BE49-F238E27FC236}">
                <a16:creationId xmlns:a16="http://schemas.microsoft.com/office/drawing/2014/main" id="{8958288D-1BF8-4C32-8141-6498ECB6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>
            <a:extLst>
              <a:ext uri="{FF2B5EF4-FFF2-40B4-BE49-F238E27FC236}">
                <a16:creationId xmlns:a16="http://schemas.microsoft.com/office/drawing/2014/main" id="{9DD9548B-6CE1-4306-A4AD-61B664B1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14800"/>
            <a:ext cx="2276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Inhaltsplatzhalter 1">
            <a:extLst>
              <a:ext uri="{FF2B5EF4-FFF2-40B4-BE49-F238E27FC236}">
                <a16:creationId xmlns:a16="http://schemas.microsoft.com/office/drawing/2014/main" id="{A77FE149-5D76-48EE-81B2-04B89D6218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70163" y="1582738"/>
            <a:ext cx="6218237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Drei Beurteilungen, die in der Schule abzugeben sind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(siehe: Handreichung zum Praktikum und zur Projektarbeit – Bericht der Ausbildungsstätten über die fachliche Leistung)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Handreichung auf der Homepage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unter Schulformen -&gt; Höhere Berufsfachschule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-&gt; Sozialassistenz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runterscrollen zu „Dokumente“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Textfeld 2">
            <a:extLst>
              <a:ext uri="{FF2B5EF4-FFF2-40B4-BE49-F238E27FC236}">
                <a16:creationId xmlns:a16="http://schemas.microsoft.com/office/drawing/2014/main" id="{EF7E9593-B6C5-4235-AAA9-B33719525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beurteilungen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>
            <a:extLst>
              <a:ext uri="{FF2B5EF4-FFF2-40B4-BE49-F238E27FC236}">
                <a16:creationId xmlns:a16="http://schemas.microsoft.com/office/drawing/2014/main" id="{A060B7CB-FF5E-4C5E-A20F-EC2394271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14800"/>
            <a:ext cx="2276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0F590C-6EF1-472F-ABFD-A842D77A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813" y="1379538"/>
            <a:ext cx="59674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Zwischenbeurteilung nach den beiden ersten Praktika: Ankreuzbogen </a:t>
            </a:r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HBFS 25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de-DE" alt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Handreichung Seite 13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Abschlussbeurteilung im </a:t>
            </a:r>
            <a:r>
              <a:rPr lang="de-DE" alt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Dezember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(nach dem dritten Praktikum): Verwendung eigener Beurteilungs-vorlagen ist möglich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wichtig: </a:t>
            </a:r>
            <a:r>
              <a:rPr lang="de-DE" altLang="de-DE" sz="2400" u="sng" dirty="0">
                <a:latin typeface="Arial" panose="020B0604020202020204" pitchFamily="34" charset="0"/>
                <a:cs typeface="Arial" panose="020B0604020202020204" pitchFamily="34" charset="0"/>
              </a:rPr>
              <a:t>Endnote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HBFS 24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de-DE" alt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Handreichung Seite 14 f.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Textfeld 2">
            <a:extLst>
              <a:ext uri="{FF2B5EF4-FFF2-40B4-BE49-F238E27FC236}">
                <a16:creationId xmlns:a16="http://schemas.microsoft.com/office/drawing/2014/main" id="{F63A32B1-DA8B-4A35-ADC5-FA95163FA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beurteilungen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82DC765-FDC9-4784-8CC2-9476A9BF5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1893888"/>
            <a:ext cx="92868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2EE1FC7A-32DC-4803-8727-8C0C1B159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5183188"/>
            <a:ext cx="1387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nhaltsplatzhalter 1">
            <a:extLst>
              <a:ext uri="{FF2B5EF4-FFF2-40B4-BE49-F238E27FC236}">
                <a16:creationId xmlns:a16="http://schemas.microsoft.com/office/drawing/2014/main" id="{D0B92105-3CF0-46B8-BA08-438A6F9AA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88" y="1385888"/>
            <a:ext cx="63865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Abschlussbeurteilung </a:t>
            </a:r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HBFS 24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möglichst VOR Beginn der Weihnachts-ferien, spätestens aber bis Mitte Januar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Nachweis der Praktikumszeiten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Sie müssen zu diesem Zeitpunkt mindestens zu zwei Dritteln absolviert sein.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de-DE" altLang="de-DE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Zulassung zur Prüfung!</a:t>
            </a:r>
          </a:p>
          <a:p>
            <a:pPr>
              <a:buFontTx/>
              <a:buChar char="-"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Textfeld 2">
            <a:extLst>
              <a:ext uri="{FF2B5EF4-FFF2-40B4-BE49-F238E27FC236}">
                <a16:creationId xmlns:a16="http://schemas.microsoft.com/office/drawing/2014/main" id="{9C994A85-5A6D-4460-B574-0E083030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3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beurteilungen</a:t>
            </a:r>
          </a:p>
        </p:txBody>
      </p:sp>
      <p:pic>
        <p:nvPicPr>
          <p:cNvPr id="36868" name="Picture 6">
            <a:extLst>
              <a:ext uri="{FF2B5EF4-FFF2-40B4-BE49-F238E27FC236}">
                <a16:creationId xmlns:a16="http://schemas.microsoft.com/office/drawing/2014/main" id="{E0B66086-1BD6-430C-BCB0-B1AD4637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4114800"/>
            <a:ext cx="22764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>
            <a:extLst>
              <a:ext uri="{FF2B5EF4-FFF2-40B4-BE49-F238E27FC236}">
                <a16:creationId xmlns:a16="http://schemas.microsoft.com/office/drawing/2014/main" id="{0BB29B42-833C-4B9D-99E7-7A9E35D31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385888"/>
            <a:ext cx="6099175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Praktische Prüfung besteht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aus EINEM Bildungsangebot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Bearbeitung einer berufstypischen Arbeitsaufgabe </a:t>
            </a: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praxisgerechte Lösungen planen, realisieren, dokumentieren und präsentieren</a:t>
            </a: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Vorbereitung und Durchführung: maximal vier Wochen</a:t>
            </a: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feld 2">
            <a:extLst>
              <a:ext uri="{FF2B5EF4-FFF2-40B4-BE49-F238E27FC236}">
                <a16:creationId xmlns:a16="http://schemas.microsoft.com/office/drawing/2014/main" id="{46F9D12B-76C1-4F99-8D5D-4ED8EDAE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420938"/>
            <a:ext cx="1768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TOP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praktische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345AE238-D343-4C78-BB32-DD387AB8A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148138"/>
            <a:ext cx="2144712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>
            <a:extLst>
              <a:ext uri="{FF2B5EF4-FFF2-40B4-BE49-F238E27FC236}">
                <a16:creationId xmlns:a16="http://schemas.microsoft.com/office/drawing/2014/main" id="{55DB6B30-E553-4229-997B-26AF5D9D8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385888"/>
            <a:ext cx="6099175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praktische Prüfung besteht aus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der Dokumentation des Projektes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(= Planung und Reflexion der Durchführung)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Durchführung im letzten Blockpraktikum)</a:t>
            </a:r>
          </a:p>
          <a:p>
            <a:pPr marL="0" indent="0">
              <a:buFont typeface="Arial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der Präsentation und dem Kolloquium</a:t>
            </a:r>
          </a:p>
          <a:p>
            <a:pPr>
              <a:buFontTx/>
              <a:buChar char="-"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praktische Durchführung wird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de-DE" altLang="de-DE" sz="2400" u="sng" dirty="0">
                <a:latin typeface="Arial" panose="020B0604020202020204" pitchFamily="34" charset="0"/>
                <a:cs typeface="Arial" panose="020B0604020202020204" pitchFamily="34" charset="0"/>
              </a:rPr>
              <a:t>nicht</a:t>
            </a: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beurteilt.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3" name="Textfeld 2">
            <a:extLst>
              <a:ext uri="{FF2B5EF4-FFF2-40B4-BE49-F238E27FC236}">
                <a16:creationId xmlns:a16="http://schemas.microsoft.com/office/drawing/2014/main" id="{B49D64CC-FE72-44A2-A5B7-E2FA1CBA3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420938"/>
            <a:ext cx="1768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TOP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praktische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E168DC46-DC55-4D3D-AE06-391773B1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148138"/>
            <a:ext cx="2144712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>
            <a:extLst>
              <a:ext uri="{FF2B5EF4-FFF2-40B4-BE49-F238E27FC236}">
                <a16:creationId xmlns:a16="http://schemas.microsoft.com/office/drawing/2014/main" id="{C11D3E65-8428-4DAB-80A3-2CE77DE53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1" y="1365250"/>
            <a:ext cx="5869132" cy="53863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Tagesordnungspunkte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Praktikumsorganisation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Aufgaben der Anleitung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Praktikumsbeurteilungen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Praktische Prüfung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Erste Informationen zur Änderung des Bildungsganges ab dem Schuljahr 2026/2027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Verschiedenes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>
            <a:extLst>
              <a:ext uri="{FF2B5EF4-FFF2-40B4-BE49-F238E27FC236}">
                <a16:creationId xmlns:a16="http://schemas.microsoft.com/office/drawing/2014/main" id="{060C141C-1E1C-4A5F-BCF7-7FB0CCB5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0" y="1385888"/>
            <a:ext cx="6099175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Durchführung der Angebote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 ein Angebot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Anzahl der Kinder/Klienten: je nach Alter/Beeinträchtigung und Entwicklungsstand</a:t>
            </a:r>
          </a:p>
          <a:p>
            <a:pPr lvl="1">
              <a:buFontTx/>
              <a:buChar char="-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Beispiel Vorschulkinder: 4 bis 6</a:t>
            </a:r>
          </a:p>
          <a:p>
            <a:pPr lvl="1">
              <a:buFontTx/>
              <a:buChar char="-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Beispiel U3-Kinder: 2</a:t>
            </a:r>
          </a:p>
          <a:p>
            <a:pPr lvl="1">
              <a:buFontTx/>
              <a:buChar char="-"/>
              <a:defRPr/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Beispiel beeinträchtigte Menschen: 1</a:t>
            </a:r>
          </a:p>
          <a:p>
            <a:pPr lvl="1">
              <a:buFontTx/>
              <a:buChar char="-"/>
              <a:defRPr/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  <a:defRPr/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feld 2">
            <a:extLst>
              <a:ext uri="{FF2B5EF4-FFF2-40B4-BE49-F238E27FC236}">
                <a16:creationId xmlns:a16="http://schemas.microsoft.com/office/drawing/2014/main" id="{E25EE3DC-66E5-40CD-882A-D2EBA630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2420938"/>
            <a:ext cx="1768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TOP 4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praktische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Prüfung</a:t>
            </a:r>
          </a:p>
        </p:txBody>
      </p:sp>
      <p:pic>
        <p:nvPicPr>
          <p:cNvPr id="43012" name="Picture 4">
            <a:extLst>
              <a:ext uri="{FF2B5EF4-FFF2-40B4-BE49-F238E27FC236}">
                <a16:creationId xmlns:a16="http://schemas.microsoft.com/office/drawing/2014/main" id="{397F4832-FD6F-444C-A0B3-CED9313C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4148138"/>
            <a:ext cx="2144712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83357" y="1929606"/>
            <a:ext cx="3333750" cy="262413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146" name="Titel 1">
            <a:extLst>
              <a:ext uri="{FF2B5EF4-FFF2-40B4-BE49-F238E27FC236}">
                <a16:creationId xmlns:a16="http://schemas.microsoft.com/office/drawing/2014/main" id="{81F6EA30-2C6F-99B9-2F93-0C782A867C0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61963" y="1484313"/>
            <a:ext cx="2463800" cy="34242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br>
              <a:rPr lang="en-US" altLang="de-DE" sz="1200" dirty="0">
                <a:solidFill>
                  <a:srgbClr val="FFFFFF"/>
                </a:solidFill>
              </a:rPr>
            </a:br>
            <a:r>
              <a:rPr lang="en-US" altLang="de-DE" sz="2400" dirty="0">
                <a:solidFill>
                  <a:srgbClr val="FFFFFF"/>
                </a:solidFill>
              </a:rPr>
              <a:t>Neu an der BBS </a:t>
            </a:r>
            <a:r>
              <a:rPr lang="en-US" altLang="de-DE" sz="2400" dirty="0" err="1">
                <a:solidFill>
                  <a:srgbClr val="FFFFFF"/>
                </a:solidFill>
              </a:rPr>
              <a:t>Donnersbergkreis</a:t>
            </a:r>
            <a:br>
              <a:rPr lang="en-US" altLang="de-DE" sz="2400" dirty="0">
                <a:solidFill>
                  <a:srgbClr val="FFFFFF"/>
                </a:solidFill>
              </a:rPr>
            </a:br>
            <a:r>
              <a:rPr lang="en-US" altLang="de-DE" sz="2400" dirty="0">
                <a:solidFill>
                  <a:srgbClr val="FFFFFF"/>
                </a:solidFill>
              </a:rPr>
              <a:t>(ab August 2026):  </a:t>
            </a:r>
            <a:br>
              <a:rPr lang="en-US" altLang="de-DE" sz="2400" dirty="0">
                <a:solidFill>
                  <a:srgbClr val="FFFFFF"/>
                </a:solidFill>
              </a:rPr>
            </a:br>
            <a:br>
              <a:rPr lang="en-US" altLang="de-DE" sz="2400" dirty="0">
                <a:solidFill>
                  <a:srgbClr val="FFFFFF"/>
                </a:solidFill>
              </a:rPr>
            </a:br>
            <a:r>
              <a:rPr lang="en-US" altLang="de-DE" sz="2400" b="1" dirty="0" err="1">
                <a:solidFill>
                  <a:srgbClr val="FFFFFF"/>
                </a:solidFill>
              </a:rPr>
              <a:t>Praxisintegrierte</a:t>
            </a:r>
            <a:r>
              <a:rPr lang="en-US" altLang="de-DE" sz="2400" b="1" dirty="0">
                <a:solidFill>
                  <a:srgbClr val="FFFFFF"/>
                </a:solidFill>
              </a:rPr>
              <a:t> </a:t>
            </a:r>
            <a:r>
              <a:rPr lang="en-US" altLang="de-DE" sz="2400" b="1" dirty="0" err="1">
                <a:solidFill>
                  <a:srgbClr val="FFFFFF"/>
                </a:solidFill>
              </a:rPr>
              <a:t>Ausbildung</a:t>
            </a:r>
            <a:r>
              <a:rPr lang="en-US" altLang="de-DE" sz="2400" b="1" dirty="0">
                <a:solidFill>
                  <a:srgbClr val="FFFFFF"/>
                </a:solidFill>
              </a:rPr>
              <a:t> </a:t>
            </a:r>
            <a:r>
              <a:rPr lang="en-US" altLang="de-DE" sz="2400" b="1" dirty="0" err="1">
                <a:solidFill>
                  <a:srgbClr val="FFFFFF"/>
                </a:solidFill>
              </a:rPr>
              <a:t>zur</a:t>
            </a:r>
            <a:r>
              <a:rPr lang="en-US" altLang="de-DE" sz="2400" b="1" dirty="0">
                <a:solidFill>
                  <a:srgbClr val="FFFFFF"/>
                </a:solidFill>
              </a:rPr>
              <a:t> </a:t>
            </a:r>
            <a:r>
              <a:rPr lang="en-US" altLang="de-DE" sz="2400" b="1" dirty="0" err="1">
                <a:solidFill>
                  <a:srgbClr val="FFFFFF"/>
                </a:solidFill>
              </a:rPr>
              <a:t>sozialpädagogischen</a:t>
            </a:r>
            <a:r>
              <a:rPr lang="en-US" altLang="de-DE" sz="2400" b="1" dirty="0">
                <a:solidFill>
                  <a:srgbClr val="FFFFFF"/>
                </a:solidFill>
              </a:rPr>
              <a:t> </a:t>
            </a:r>
            <a:r>
              <a:rPr lang="en-US" altLang="de-DE" sz="2400" b="1" dirty="0" err="1">
                <a:solidFill>
                  <a:srgbClr val="FFFFFF"/>
                </a:solidFill>
              </a:rPr>
              <a:t>Assistentin</a:t>
            </a:r>
            <a:r>
              <a:rPr lang="en-US" altLang="de-DE" sz="2400" b="1" dirty="0">
                <a:solidFill>
                  <a:srgbClr val="FFFFFF"/>
                </a:solidFill>
              </a:rPr>
              <a:t> und </a:t>
            </a:r>
            <a:r>
              <a:rPr lang="en-US" altLang="de-DE" sz="2400" b="1" dirty="0" err="1">
                <a:solidFill>
                  <a:srgbClr val="FFFFFF"/>
                </a:solidFill>
              </a:rPr>
              <a:t>sozialpädagogischen</a:t>
            </a:r>
            <a:r>
              <a:rPr lang="en-US" altLang="de-DE" sz="2400" b="1" dirty="0">
                <a:solidFill>
                  <a:srgbClr val="FFFFFF"/>
                </a:solidFill>
              </a:rPr>
              <a:t> </a:t>
            </a:r>
            <a:r>
              <a:rPr lang="en-US" altLang="de-DE" sz="2400" b="1" dirty="0" err="1">
                <a:solidFill>
                  <a:srgbClr val="FFFFFF"/>
                </a:solidFill>
              </a:rPr>
              <a:t>Assistentin</a:t>
            </a:r>
            <a:r>
              <a:rPr lang="en-US" altLang="de-DE" sz="2400" b="1" dirty="0">
                <a:solidFill>
                  <a:srgbClr val="FFFFFF"/>
                </a:solidFill>
              </a:rPr>
              <a:t> </a:t>
            </a:r>
            <a:endParaRPr lang="en-US" altLang="de-DE" sz="1200" b="1" dirty="0">
              <a:solidFill>
                <a:srgbClr val="FFFFFF"/>
              </a:solidFill>
            </a:endParaRPr>
          </a:p>
        </p:txBody>
      </p:sp>
      <p:pic>
        <p:nvPicPr>
          <p:cNvPr id="45060" name="Grafik 2" descr="Ein Bild, das Kleidung, Junge, Person, Menschliches Gesicht enthält.&#10;&#10;KI-generierte Inhalte können fehlerhaft sein.">
            <a:extLst>
              <a:ext uri="{FF2B5EF4-FFF2-40B4-BE49-F238E27FC236}">
                <a16:creationId xmlns:a16="http://schemas.microsoft.com/office/drawing/2014/main" id="{1C74D2A9-073D-41B1-A944-F1E3C577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1574800"/>
            <a:ext cx="4827588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>
            <a:extLst>
              <a:ext uri="{FF2B5EF4-FFF2-40B4-BE49-F238E27FC236}">
                <a16:creationId xmlns:a16="http://schemas.microsoft.com/office/drawing/2014/main" id="{2D888B68-5275-0D01-D309-B2279EA0F380}"/>
              </a:ext>
            </a:extLst>
          </p:cNvPr>
          <p:cNvSpPr txBox="1"/>
          <p:nvPr/>
        </p:nvSpPr>
        <p:spPr>
          <a:xfrm>
            <a:off x="2478088" y="1219200"/>
            <a:ext cx="6526212" cy="5988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3080" indent="-342720"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800" b="1" spc="-1" dirty="0">
                <a:solidFill>
                  <a:srgbClr val="8F1936"/>
                </a:solidFill>
                <a:latin typeface="Arial"/>
                <a:ea typeface="ＭＳ Ｐゴシック"/>
              </a:rPr>
              <a:t>Neuer Bildungsgang </a:t>
            </a:r>
            <a:endParaRPr lang="de-DE" sz="2800" spc="-1" dirty="0">
              <a:solidFill>
                <a:srgbClr val="8F1936"/>
              </a:solidFill>
              <a:latin typeface="Arial"/>
            </a:endParaRPr>
          </a:p>
          <a:p>
            <a:pPr marL="457200" indent="-456840"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F1936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de-DE" sz="2400" spc="-1" dirty="0">
                <a:solidFill>
                  <a:srgbClr val="8F1936"/>
                </a:solidFill>
                <a:latin typeface="Arial"/>
                <a:ea typeface="ＭＳ Ｐゴシック"/>
              </a:rPr>
              <a:t>3-jährige Berufsfachschule Sozialwesen auf dem DQR 4 - Niveau </a:t>
            </a:r>
            <a:endParaRPr lang="de-DE" sz="2400" spc="-1" dirty="0">
              <a:solidFill>
                <a:srgbClr val="8F1936"/>
              </a:solidFill>
              <a:latin typeface="Arial"/>
            </a:endParaRPr>
          </a:p>
          <a:p>
            <a:pPr marL="457200" indent="-456840"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F1936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de-DE" sz="2400" spc="-1" dirty="0">
                <a:solidFill>
                  <a:srgbClr val="8F1936"/>
                </a:solidFill>
                <a:latin typeface="Arial"/>
                <a:ea typeface="ＭＳ Ｐゴシック"/>
              </a:rPr>
              <a:t>Praxisintegrierte Ausbildung mit Ausbildungsvertrag und Ausbildungsvergütung</a:t>
            </a:r>
          </a:p>
          <a:p>
            <a:pPr marL="457200" indent="-456840"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F1936"/>
              </a:buClr>
              <a:buFont typeface="Arial"/>
              <a:buChar char="•"/>
              <a:defRPr/>
            </a:pPr>
            <a:r>
              <a:rPr lang="de-DE" sz="2400" spc="-1" dirty="0">
                <a:solidFill>
                  <a:srgbClr val="8F1936"/>
                </a:solidFill>
                <a:latin typeface="Arial"/>
                <a:ea typeface="ＭＳ Ｐゴシック"/>
              </a:rPr>
              <a:t>Generalistisch ausgerichtete Ausbildung für die Arbeitsfelder Kinder- und Jugendhilfe und Eingliederungshilfe</a:t>
            </a:r>
          </a:p>
          <a:p>
            <a:pPr marL="457200" indent="-456840"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8F1936"/>
              </a:buClr>
              <a:buFont typeface="Arial"/>
              <a:buChar char="•"/>
              <a:defRPr/>
            </a:pPr>
            <a:r>
              <a:rPr lang="de-DE" sz="2400" spc="-1" dirty="0">
                <a:solidFill>
                  <a:srgbClr val="8F1936"/>
                </a:solidFill>
                <a:latin typeface="Arial"/>
                <a:ea typeface="ＭＳ Ｐゴシック"/>
              </a:rPr>
              <a:t>Öffnung der Ausbildung für Personen mit Berufsreife und Berufserfahrene</a:t>
            </a:r>
            <a:endParaRPr lang="de-DE" sz="2400" spc="-1" dirty="0">
              <a:solidFill>
                <a:srgbClr val="8F1936"/>
              </a:solidFill>
              <a:latin typeface="Arial"/>
            </a:endParaRPr>
          </a:p>
          <a:p>
            <a:pPr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400" spc="-1" dirty="0">
                <a:solidFill>
                  <a:srgbClr val="8F1936"/>
                </a:solidFill>
                <a:latin typeface="Arial"/>
              </a:rPr>
              <a:t>		</a:t>
            </a:r>
            <a:r>
              <a:rPr lang="de-DE" sz="2000" spc="-1" dirty="0">
                <a:solidFill>
                  <a:srgbClr val="8F1936"/>
                </a:solidFill>
                <a:latin typeface="Arial"/>
                <a:ea typeface="ＭＳ Ｐゴシック"/>
              </a:rPr>
              <a:t>Gemeinsame Verantwortung der Lernorte 		Praxiseinrichtung und Berufsfachschule für die Ausbildung</a:t>
            </a:r>
            <a:endParaRPr lang="de-DE" sz="2000" spc="-1" dirty="0">
              <a:solidFill>
                <a:srgbClr val="8F1936"/>
              </a:solidFill>
              <a:latin typeface="Arial"/>
            </a:endParaRPr>
          </a:p>
          <a:p>
            <a:pPr marL="343080" indent="-342720"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2400" spc="-1" dirty="0">
              <a:solidFill>
                <a:srgbClr val="8F1936"/>
              </a:solidFill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6A2BA36B-2917-4DA7-B2A1-FC540CFC26CC}"/>
              </a:ext>
            </a:extLst>
          </p:cNvPr>
          <p:cNvSpPr/>
          <p:nvPr/>
        </p:nvSpPr>
        <p:spPr>
          <a:xfrm>
            <a:off x="2478088" y="5788025"/>
            <a:ext cx="760412" cy="225425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7108" name="Textfeld 2">
            <a:extLst>
              <a:ext uri="{FF2B5EF4-FFF2-40B4-BE49-F238E27FC236}">
                <a16:creationId xmlns:a16="http://schemas.microsoft.com/office/drawing/2014/main" id="{34085A2D-0551-4E5E-A8CC-B897ECCA7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0838"/>
            <a:ext cx="22336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3-jährige Berufsfachschule Sozialwesen </a:t>
            </a:r>
            <a:b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(3BF Soz)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>
            <a:extLst>
              <a:ext uri="{FF2B5EF4-FFF2-40B4-BE49-F238E27FC236}">
                <a16:creationId xmlns:a16="http://schemas.microsoft.com/office/drawing/2014/main" id="{C11D3E65-8428-4DAB-80A3-2CE77DE53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325" y="1204913"/>
            <a:ext cx="6386513" cy="5456237"/>
          </a:xfrm>
        </p:spPr>
        <p:txBody>
          <a:bodyPr/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2400" b="1" spc="-1" dirty="0">
                <a:solidFill>
                  <a:srgbClr val="8F1936"/>
                </a:solidFill>
                <a:latin typeface="Arial"/>
                <a:ea typeface="ＭＳ Ｐゴシック"/>
              </a:rPr>
              <a:t>Hintergrund: </a:t>
            </a:r>
            <a:br>
              <a:rPr lang="de-DE" sz="2200" spc="-1" dirty="0">
                <a:solidFill>
                  <a:srgbClr val="8F1936"/>
                </a:solidFill>
                <a:latin typeface="Arial"/>
                <a:ea typeface="ＭＳ Ｐゴシック"/>
              </a:rPr>
            </a:br>
            <a:r>
              <a:rPr lang="de-DE" sz="2200" spc="-1" dirty="0">
                <a:solidFill>
                  <a:srgbClr val="8F1936"/>
                </a:solidFill>
                <a:latin typeface="Arial"/>
                <a:ea typeface="ＭＳ Ｐゴシック"/>
              </a:rPr>
              <a:t>Grundstruktur der beruflichen Aus- und Weiterbildung im sozialpädagogischen Bereich</a:t>
            </a:r>
            <a:endParaRPr lang="de-DE" sz="2200" spc="-1" dirty="0">
              <a:solidFill>
                <a:srgbClr val="000000"/>
              </a:solidFill>
              <a:latin typeface="Arial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FDEF03A6-B2FE-0E6C-0164-D6243E0F6014}"/>
              </a:ext>
            </a:extLst>
          </p:cNvPr>
          <p:cNvSpPr/>
          <p:nvPr/>
        </p:nvSpPr>
        <p:spPr>
          <a:xfrm>
            <a:off x="2506663" y="2441575"/>
            <a:ext cx="6508750" cy="1647825"/>
          </a:xfrm>
          <a:prstGeom prst="rect">
            <a:avLst/>
          </a:prstGeom>
          <a:solidFill>
            <a:srgbClr val="871D33"/>
          </a:solidFill>
          <a:ln w="25400" cap="flat" cmpd="sng" algn="ctr">
            <a:solidFill>
              <a:srgbClr val="871D33">
                <a:shade val="15000"/>
              </a:srgbClr>
            </a:solidFill>
            <a:prstDash val="solid"/>
            <a:round/>
          </a:ln>
          <a:effectLst/>
        </p:spPr>
        <p:txBody>
          <a:bodyPr lIns="90000" tIns="45000" rIns="90000" bIns="4500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000" b="1" kern="0" spc="-1" dirty="0">
              <a:solidFill>
                <a:prstClr val="black"/>
              </a:solidFill>
              <a:latin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1400" b="1" kern="0" spc="-1" dirty="0">
                <a:solidFill>
                  <a:srgbClr val="FFFFFF"/>
                </a:solidFill>
                <a:latin typeface="Arial"/>
                <a:ea typeface="ＭＳ Ｐゴシック"/>
              </a:rPr>
              <a:t>Ausbildung </a:t>
            </a:r>
            <a:r>
              <a:rPr lang="de-DE" sz="1400" kern="0" spc="-1" dirty="0">
                <a:solidFill>
                  <a:srgbClr val="FFFFFF"/>
                </a:solidFill>
                <a:latin typeface="Arial"/>
                <a:ea typeface="ＭＳ Ｐゴシック"/>
              </a:rPr>
              <a:t>im Erstberuf auf DQR 4 Niveau (Sozialassistenz, sozialpädagogische Assistenz, Kinderpflege):</a:t>
            </a:r>
            <a:endParaRPr lang="de-DE" sz="1400" kern="0" spc="-1" dirty="0">
              <a:solidFill>
                <a:prstClr val="black"/>
              </a:solidFill>
              <a:latin typeface="Arial"/>
            </a:endParaRPr>
          </a:p>
          <a:p>
            <a:pPr marL="671400" lvl="1" indent="-21384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de-DE" sz="1400" kern="0" spc="-1" dirty="0">
                <a:solidFill>
                  <a:srgbClr val="FFFFFF"/>
                </a:solidFill>
                <a:latin typeface="Arial"/>
                <a:ea typeface="ＭＳ Ｐゴシック"/>
              </a:rPr>
              <a:t>Zugangsvoraussetzung: </a:t>
            </a:r>
            <a:br>
              <a:rPr lang="de-DE" sz="1400" kern="0" spc="-1" dirty="0">
                <a:solidFill>
                  <a:srgbClr val="FFFFFF"/>
                </a:solidFill>
                <a:latin typeface="Arial"/>
                <a:ea typeface="ＭＳ Ｐゴシック"/>
              </a:rPr>
            </a:br>
            <a:r>
              <a:rPr lang="de-DE" sz="1400" kern="0" spc="-1" dirty="0">
                <a:solidFill>
                  <a:srgbClr val="FFFFFF"/>
                </a:solidFill>
                <a:latin typeface="Arial"/>
                <a:ea typeface="ＭＳ Ｐゴシック"/>
              </a:rPr>
              <a:t>Berufsreife oder mittlerer Schulabschluss, je nach Dauer</a:t>
            </a:r>
            <a:endParaRPr lang="de-DE" sz="1400" kern="0" spc="-1" dirty="0">
              <a:solidFill>
                <a:prstClr val="black"/>
              </a:solidFill>
              <a:latin typeface="Arial"/>
            </a:endParaRPr>
          </a:p>
          <a:p>
            <a:pPr marL="671400" lvl="1" indent="-21384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de-DE" sz="1400" kern="0" spc="-1" dirty="0">
                <a:solidFill>
                  <a:srgbClr val="FFFFFF"/>
                </a:solidFill>
                <a:latin typeface="Arial"/>
                <a:ea typeface="ＭＳ Ｐゴシック"/>
              </a:rPr>
              <a:t>Struktur: in der Regel vollschulische Ausbildung in sog. Berufsfachschulen (RLP: höhere Berufsfachschule, zwei Jahre)</a:t>
            </a:r>
            <a:endParaRPr lang="de-DE" sz="1400" kern="0" spc="-1" dirty="0">
              <a:solidFill>
                <a:prstClr val="black"/>
              </a:solidFill>
              <a:latin typeface="Arial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00" kern="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Shape 3">
            <a:extLst>
              <a:ext uri="{FF2B5EF4-FFF2-40B4-BE49-F238E27FC236}">
                <a16:creationId xmlns:a16="http://schemas.microsoft.com/office/drawing/2014/main" id="{BB42BC2B-FE61-871A-FC84-C37326A1436D}"/>
              </a:ext>
            </a:extLst>
          </p:cNvPr>
          <p:cNvSpPr txBox="1"/>
          <p:nvPr/>
        </p:nvSpPr>
        <p:spPr>
          <a:xfrm>
            <a:off x="2506663" y="4206875"/>
            <a:ext cx="6508750" cy="2454275"/>
          </a:xfrm>
          <a:prstGeom prst="rect">
            <a:avLst/>
          </a:prstGeom>
          <a:solidFill>
            <a:srgbClr val="871D33"/>
          </a:solidFill>
          <a:ln w="25560">
            <a:solidFill>
              <a:srgbClr val="3B0C16"/>
            </a:solidFill>
            <a:round/>
          </a:ln>
        </p:spPr>
        <p:txBody>
          <a:bodyPr lIns="0" tIns="0" rIns="0" bIns="0" anchor="ctr"/>
          <a:lstStyle/>
          <a:p>
            <a:pPr marL="257040" defTabSz="914400" eaLnBrk="1" fontAlgn="auto" hangingPunct="1">
              <a:lnSpc>
                <a:spcPct val="90000"/>
              </a:lnSpc>
              <a:spcBef>
                <a:spcPts val="1049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2400" spc="-1" dirty="0">
              <a:solidFill>
                <a:srgbClr val="8F1936"/>
              </a:solidFill>
              <a:latin typeface="Arial"/>
            </a:endParaRPr>
          </a:p>
          <a:p>
            <a:pPr marL="257040" defTabSz="914400" eaLnBrk="1" fontAlgn="auto" hangingPunct="1">
              <a:lnSpc>
                <a:spcPct val="90000"/>
              </a:lnSpc>
              <a:spcBef>
                <a:spcPts val="1049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1400" b="1" spc="-1" dirty="0">
                <a:solidFill>
                  <a:srgbClr val="FFFFFF"/>
                </a:solidFill>
                <a:latin typeface="Arial"/>
                <a:ea typeface="ＭＳ Ｐゴシック"/>
              </a:rPr>
              <a:t>Berufliche Weiterbildung </a:t>
            </a:r>
            <a:r>
              <a:rPr lang="de-DE" sz="1400" spc="-1" dirty="0">
                <a:solidFill>
                  <a:srgbClr val="FFFFFF"/>
                </a:solidFill>
                <a:latin typeface="Arial"/>
                <a:ea typeface="ＭＳ Ｐゴシック"/>
              </a:rPr>
              <a:t>auf der DQR 6 Niveau zur „staatlich anerkannten Erzieherin / zum staatlich anerkannten Erzieher (Bachelor Professional in Sozialwesen)“ / zur „staatlich anerkannten Heilerziehungspflegerin / :zum staatlich anerkannten Heilerziehungspfleger (Bachelor Professional in Sozialwesen)“</a:t>
            </a:r>
            <a:endParaRPr lang="de-DE" sz="1400" spc="-1" dirty="0">
              <a:solidFill>
                <a:srgbClr val="8F1936"/>
              </a:solidFill>
              <a:latin typeface="Arial"/>
            </a:endParaRPr>
          </a:p>
          <a:p>
            <a:pPr marL="714240" lvl="1" indent="-256680" defTabSz="914400" eaLnBrk="1" fontAlgn="auto" hangingPunct="1">
              <a:lnSpc>
                <a:spcPct val="90000"/>
              </a:lnSpc>
              <a:spcBef>
                <a:spcPts val="1049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spc="-1" dirty="0">
                <a:solidFill>
                  <a:srgbClr val="FFFFFF"/>
                </a:solidFill>
                <a:latin typeface="Arial"/>
                <a:ea typeface="ＭＳ Ｐゴシック"/>
              </a:rPr>
              <a:t>Zugangsvoraussetzung: EINE abgeschlossene Berufsausbildung, mindestens mittlerer Schulabschluss, (ggf. einschlägige Praxiszeiten) </a:t>
            </a:r>
            <a:endParaRPr lang="de-DE" sz="1400" spc="-1" dirty="0">
              <a:solidFill>
                <a:srgbClr val="8F1936"/>
              </a:solidFill>
              <a:latin typeface="Arial"/>
            </a:endParaRPr>
          </a:p>
          <a:p>
            <a:pPr marL="671400" lvl="1" indent="-213840" defTabSz="914400" eaLnBrk="1" fontAlgn="auto" hangingPunct="1">
              <a:lnSpc>
                <a:spcPct val="90000"/>
              </a:lnSpc>
              <a:spcBef>
                <a:spcPts val="1049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de-DE" sz="1400" spc="-1" dirty="0">
                <a:solidFill>
                  <a:srgbClr val="FFFFFF"/>
                </a:solidFill>
                <a:latin typeface="Arial"/>
                <a:ea typeface="ＭＳ Ｐゴシック"/>
              </a:rPr>
              <a:t>Struktur: Fachschulen mit Fachbereich Sozialwesen an beruflichen Schulen, mindestens 2400 Stunden Unterricht und 1200 Stunden schulisch begleitete Praxis = 3600 Stunden (KMK-RV über Fachschulen)</a:t>
            </a:r>
            <a:endParaRPr lang="de-DE" sz="1400" spc="-1" dirty="0">
              <a:solidFill>
                <a:srgbClr val="8F1936"/>
              </a:solidFill>
              <a:latin typeface="Arial"/>
            </a:endParaRPr>
          </a:p>
          <a:p>
            <a:pPr marL="257040" indent="-256680" algn="ctr" defTabSz="914400" eaLnBrk="1" fontAlgn="auto" hangingPunct="1">
              <a:lnSpc>
                <a:spcPct val="90000"/>
              </a:lnSpc>
              <a:spcBef>
                <a:spcPts val="1049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de-DE" sz="1200" spc="-1" dirty="0">
              <a:solidFill>
                <a:srgbClr val="8F1936"/>
              </a:solidFill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954445F7-08F7-76D9-5FB0-71AC78DD0AD4}"/>
              </a:ext>
            </a:extLst>
          </p:cNvPr>
          <p:cNvSpPr/>
          <p:nvPr/>
        </p:nvSpPr>
        <p:spPr>
          <a:xfrm>
            <a:off x="711200" y="2946400"/>
            <a:ext cx="941388" cy="638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spc="-1" dirty="0">
                <a:solidFill>
                  <a:srgbClr val="000000"/>
                </a:solidFill>
                <a:latin typeface="Arial"/>
                <a:ea typeface="ＭＳ Ｐゴシック"/>
              </a:rPr>
              <a:t>2 bis</a:t>
            </a:r>
            <a:endParaRPr lang="de-DE" kern="0" spc="-1" dirty="0">
              <a:solidFill>
                <a:prstClr val="black"/>
              </a:solidFill>
              <a:latin typeface="Arial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spc="-1" dirty="0">
                <a:solidFill>
                  <a:srgbClr val="000000"/>
                </a:solidFill>
                <a:latin typeface="Arial"/>
                <a:ea typeface="ＭＳ Ｐゴシック"/>
              </a:rPr>
              <a:t>3 Jahre</a:t>
            </a:r>
            <a:endParaRPr lang="de-DE" kern="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D76A2444-B90B-392A-1710-BD7D4C7B1357}"/>
              </a:ext>
            </a:extLst>
          </p:cNvPr>
          <p:cNvSpPr/>
          <p:nvPr/>
        </p:nvSpPr>
        <p:spPr>
          <a:xfrm>
            <a:off x="1752600" y="2584450"/>
            <a:ext cx="381000" cy="13843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rgbClr val="87192F"/>
            </a:solidFill>
            <a:prstDash val="solid"/>
            <a:round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CustomShape 9">
            <a:extLst>
              <a:ext uri="{FF2B5EF4-FFF2-40B4-BE49-F238E27FC236}">
                <a16:creationId xmlns:a16="http://schemas.microsoft.com/office/drawing/2014/main" id="{10B49C2A-5B5D-B72D-78F7-8CB6E474D14C}"/>
              </a:ext>
            </a:extLst>
          </p:cNvPr>
          <p:cNvSpPr/>
          <p:nvPr/>
        </p:nvSpPr>
        <p:spPr>
          <a:xfrm>
            <a:off x="554038" y="5192713"/>
            <a:ext cx="941387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5000" rIns="90000" bIns="4500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spc="-1" dirty="0">
                <a:solidFill>
                  <a:srgbClr val="000000"/>
                </a:solidFill>
                <a:latin typeface="Arial"/>
                <a:ea typeface="ＭＳ Ｐゴシック"/>
              </a:rPr>
              <a:t>3 Jahre</a:t>
            </a:r>
            <a:endParaRPr lang="de-DE" kern="0" spc="-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CustomShape 8">
            <a:extLst>
              <a:ext uri="{FF2B5EF4-FFF2-40B4-BE49-F238E27FC236}">
                <a16:creationId xmlns:a16="http://schemas.microsoft.com/office/drawing/2014/main" id="{C0FD75E5-4FD0-119C-507F-814B83B469E5}"/>
              </a:ext>
            </a:extLst>
          </p:cNvPr>
          <p:cNvSpPr/>
          <p:nvPr/>
        </p:nvSpPr>
        <p:spPr>
          <a:xfrm>
            <a:off x="1652588" y="4352925"/>
            <a:ext cx="379412" cy="2065338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87192F"/>
            </a:solidFill>
            <a:prstDash val="solid"/>
            <a:round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137" name="Textfeld 7">
            <a:extLst>
              <a:ext uri="{FF2B5EF4-FFF2-40B4-BE49-F238E27FC236}">
                <a16:creationId xmlns:a16="http://schemas.microsoft.com/office/drawing/2014/main" id="{BEBDF93F-455E-4FEE-B134-7886AF2A6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1338263"/>
            <a:ext cx="1849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3-jährige Berufsfachschule Sozialwesen </a:t>
            </a:r>
            <a:b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(3BF Soz)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A6E1CD9-C026-490C-9DC6-B7B720ED1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75" y="1203325"/>
            <a:ext cx="6386513" cy="5386388"/>
          </a:xfrm>
        </p:spPr>
        <p:txBody>
          <a:bodyPr/>
          <a:lstStyle/>
          <a:p>
            <a:pPr marL="360" indent="0" algn="ctr" eaLnBrk="1" fontAlgn="auto" hangingPunct="1"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e-DE" sz="2400" b="1" spc="-1" dirty="0">
                <a:solidFill>
                  <a:srgbClr val="8F1936"/>
                </a:solidFill>
                <a:latin typeface="Arial"/>
                <a:ea typeface="ＭＳ Ｐゴシック"/>
              </a:rPr>
              <a:t>Aufbau und Struktur </a:t>
            </a:r>
            <a:endParaRPr lang="de-DE" sz="2400" spc="-1" dirty="0">
              <a:solidFill>
                <a:srgbClr val="8F1936"/>
              </a:solidFill>
              <a:latin typeface="Arial"/>
            </a:endParaRP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79C4BAAA-84A5-C5AD-43C0-BD95A2857227}"/>
              </a:ext>
            </a:extLst>
          </p:cNvPr>
          <p:cNvSpPr/>
          <p:nvPr/>
        </p:nvSpPr>
        <p:spPr>
          <a:xfrm>
            <a:off x="7505700" y="1830388"/>
            <a:ext cx="1758950" cy="15986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de-DE" sz="1400" spc="-1" dirty="0">
                <a:solidFill>
                  <a:srgbClr val="000000"/>
                </a:solidFill>
                <a:latin typeface="Arial"/>
                <a:ea typeface="ＭＳ Ｐゴシック"/>
              </a:rPr>
              <a:t>mind. Berufsreife und B2 oder einschlägige mind. dreijährige Berufserfahrung und B2 </a:t>
            </a:r>
            <a:endParaRPr lang="de-DE" sz="1400" spc="-1" dirty="0">
              <a:solidFill>
                <a:prstClr val="black"/>
              </a:solidFill>
            </a:endParaRPr>
          </a:p>
          <a:p>
            <a:pPr algn="ctr">
              <a:tabLst>
                <a:tab pos="0" algn="l"/>
              </a:tabLst>
              <a:defRPr/>
            </a:pPr>
            <a:endParaRPr lang="de-DE" sz="1400" spc="-1" dirty="0">
              <a:solidFill>
                <a:prstClr val="black"/>
              </a:solidFill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D8F7EA72-AC18-9C8C-0ADC-69A89CFFE114}"/>
              </a:ext>
            </a:extLst>
          </p:cNvPr>
          <p:cNvSpPr/>
          <p:nvPr/>
        </p:nvSpPr>
        <p:spPr>
          <a:xfrm flipH="1" flipV="1">
            <a:off x="7454900" y="3271838"/>
            <a:ext cx="1119188" cy="527050"/>
          </a:xfrm>
          <a:prstGeom prst="bentArrow">
            <a:avLst>
              <a:gd name="adj1" fmla="val 13515"/>
              <a:gd name="adj2" fmla="val 25000"/>
              <a:gd name="adj3" fmla="val 25000"/>
              <a:gd name="adj4" fmla="val 43750"/>
            </a:avLst>
          </a:prstGeom>
          <a:solidFill>
            <a:srgbClr val="871D33"/>
          </a:solidFill>
          <a:ln w="25400" cap="flat" cmpd="sng" algn="ctr">
            <a:solidFill>
              <a:srgbClr val="871D33">
                <a:shade val="50000"/>
              </a:srgbClr>
            </a:solidFill>
            <a:prstDash val="solid"/>
            <a:round/>
          </a:ln>
          <a:effectLst/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9157" name="Textfeld 2">
            <a:extLst>
              <a:ext uri="{FF2B5EF4-FFF2-40B4-BE49-F238E27FC236}">
                <a16:creationId xmlns:a16="http://schemas.microsoft.com/office/drawing/2014/main" id="{64DF6462-C1D0-4A7E-9F8B-B1D020458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0838"/>
            <a:ext cx="22336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3-jährige Berufsfachschule Sozialwesen </a:t>
            </a:r>
            <a:b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(3BF Soz)</a:t>
            </a:r>
          </a:p>
        </p:txBody>
      </p:sp>
      <p:graphicFrame>
        <p:nvGraphicFramePr>
          <p:cNvPr id="8" name="Diagram1">
            <a:extLst>
              <a:ext uri="{FF2B5EF4-FFF2-40B4-BE49-F238E27FC236}">
                <a16:creationId xmlns:a16="http://schemas.microsoft.com/office/drawing/2014/main" id="{46D1AA53-57B4-9F6A-B7E6-42C7C67BA08F}"/>
              </a:ext>
            </a:extLst>
          </p:cNvPr>
          <p:cNvGraphicFramePr/>
          <p:nvPr/>
        </p:nvGraphicFramePr>
        <p:xfrm>
          <a:off x="2045767" y="1723419"/>
          <a:ext cx="6386512" cy="498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2">
            <a:extLst>
              <a:ext uri="{FF2B5EF4-FFF2-40B4-BE49-F238E27FC236}">
                <a16:creationId xmlns:a16="http://schemas.microsoft.com/office/drawing/2014/main" id="{8138885D-50C0-BFC2-D89A-788380F78AC9}"/>
              </a:ext>
            </a:extLst>
          </p:cNvPr>
          <p:cNvSpPr txBox="1"/>
          <p:nvPr/>
        </p:nvSpPr>
        <p:spPr>
          <a:xfrm>
            <a:off x="2478088" y="2270125"/>
            <a:ext cx="6526212" cy="25638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3080" indent="-342720" algn="ctr"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800" spc="-1" dirty="0">
                <a:solidFill>
                  <a:srgbClr val="8F1936"/>
                </a:solidFill>
                <a:latin typeface="Arial"/>
              </a:rPr>
              <a:t>Berufsbezeichnung und Abschluss:</a:t>
            </a:r>
          </a:p>
          <a:p>
            <a:pPr marL="343080" indent="-342720" algn="ctr"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400" b="1" spc="-1" dirty="0">
                <a:solidFill>
                  <a:srgbClr val="8F1936"/>
                </a:solidFill>
                <a:latin typeface="Arial"/>
              </a:rPr>
              <a:t>Sozialpädagogische Assistentin, Sozialpädagogischer Assistent</a:t>
            </a:r>
          </a:p>
          <a:p>
            <a:pPr marL="343080" indent="-342720" algn="ctr" defTabSz="9144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2400" b="1" spc="-1" dirty="0">
                <a:solidFill>
                  <a:srgbClr val="8F1936"/>
                </a:solidFill>
                <a:latin typeface="Arial"/>
              </a:rPr>
              <a:t>+ Qualifizierter Sekundarabschluss I </a:t>
            </a:r>
            <a:br>
              <a:rPr lang="de-DE" sz="2400" b="1" spc="-1" dirty="0">
                <a:solidFill>
                  <a:srgbClr val="8F1936"/>
                </a:solidFill>
                <a:latin typeface="Arial"/>
              </a:rPr>
            </a:br>
            <a:r>
              <a:rPr lang="de-DE" sz="2400" spc="-1" dirty="0">
                <a:solidFill>
                  <a:srgbClr val="8F1936"/>
                </a:solidFill>
                <a:latin typeface="Arial"/>
              </a:rPr>
              <a:t>(sofern bei Aufnahme nicht vorhanden)</a:t>
            </a:r>
          </a:p>
        </p:txBody>
      </p:sp>
      <p:sp>
        <p:nvSpPr>
          <p:cNvPr id="50179" name="Textfeld 2">
            <a:extLst>
              <a:ext uri="{FF2B5EF4-FFF2-40B4-BE49-F238E27FC236}">
                <a16:creationId xmlns:a16="http://schemas.microsoft.com/office/drawing/2014/main" id="{29D760A6-D0AF-4421-AD8E-09D9BF98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0838"/>
            <a:ext cx="22336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3-jährige Berufsfachschule Sozialwesen </a:t>
            </a:r>
            <a:b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(3BF Soz)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Inhaltsplatzhalter 1">
            <a:extLst>
              <a:ext uri="{FF2B5EF4-FFF2-40B4-BE49-F238E27FC236}">
                <a16:creationId xmlns:a16="http://schemas.microsoft.com/office/drawing/2014/main" id="{C5AA218C-D8E8-498D-A510-416C17F95B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6188" y="1385888"/>
            <a:ext cx="63865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1203" name="Textfeld 2">
            <a:extLst>
              <a:ext uri="{FF2B5EF4-FFF2-40B4-BE49-F238E27FC236}">
                <a16:creationId xmlns:a16="http://schemas.microsoft.com/office/drawing/2014/main" id="{B6B8D0B5-FBFF-4453-8211-70FE92928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6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Verschiedenes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DCF56D96-EADE-4186-B6BF-7334C9F2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741738"/>
            <a:ext cx="15811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A51611E7-72F9-4458-A8D2-C71A609F69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27313" y="2444750"/>
            <a:ext cx="5949950" cy="114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br>
              <a:rPr lang="de-DE" altLang="de-DE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4000" b="1">
                <a:latin typeface="Arial" panose="020B0604020202020204" pitchFamily="34" charset="0"/>
                <a:cs typeface="Arial" panose="020B0604020202020204" pitchFamily="34" charset="0"/>
              </a:rPr>
              <a:t>Wir danken Ihnen für die Zusammenarbeit!</a:t>
            </a:r>
          </a:p>
        </p:txBody>
      </p:sp>
      <p:sp>
        <p:nvSpPr>
          <p:cNvPr id="52227" name="Textplatzhalter 2">
            <a:extLst>
              <a:ext uri="{FF2B5EF4-FFF2-40B4-BE49-F238E27FC236}">
                <a16:creationId xmlns:a16="http://schemas.microsoft.com/office/drawing/2014/main" id="{201D7A92-B9E6-4924-AE82-C28A14F86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60638" y="3713163"/>
            <a:ext cx="5949950" cy="1500187"/>
          </a:xfrm>
        </p:spPr>
        <p:txBody>
          <a:bodyPr/>
          <a:lstStyle/>
          <a:p>
            <a:endParaRPr lang="de-DE" altLang="de-DE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46D74B8-02BC-489B-8D57-2ADFF91B1730}"/>
              </a:ext>
            </a:extLst>
          </p:cNvPr>
          <p:cNvSpPr/>
          <p:nvPr/>
        </p:nvSpPr>
        <p:spPr>
          <a:xfrm>
            <a:off x="3921125" y="4951413"/>
            <a:ext cx="11525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15" name="Rectangle 6">
            <a:extLst>
              <a:ext uri="{FF2B5EF4-FFF2-40B4-BE49-F238E27FC236}">
                <a16:creationId xmlns:a16="http://schemas.microsoft.com/office/drawing/2014/main" id="{C99C1301-9792-4281-8D84-FDCA0F1FF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0813" y="1268413"/>
            <a:ext cx="418465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2400">
              <a:solidFill>
                <a:srgbClr val="000064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Rechteck 2">
            <a:extLst>
              <a:ext uri="{FF2B5EF4-FFF2-40B4-BE49-F238E27FC236}">
                <a16:creationId xmlns:a16="http://schemas.microsoft.com/office/drawing/2014/main" id="{17B85C8F-39FD-44C1-BA3A-2CEE828EF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1243013"/>
            <a:ext cx="62007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3317" name="Rechteck 3">
            <a:extLst>
              <a:ext uri="{FF2B5EF4-FFF2-40B4-BE49-F238E27FC236}">
                <a16:creationId xmlns:a16="http://schemas.microsoft.com/office/drawing/2014/main" id="{4919EDAE-0808-4E17-9CA1-C92FD0DA0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1412875"/>
            <a:ext cx="5913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b="1"/>
              <a:t>Praktikum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BA28144-098F-49BF-9AF2-6D2C4644DB4A}"/>
              </a:ext>
            </a:extLst>
          </p:cNvPr>
          <p:cNvSpPr/>
          <p:nvPr/>
        </p:nvSpPr>
        <p:spPr>
          <a:xfrm>
            <a:off x="2343150" y="5783263"/>
            <a:ext cx="11525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E0D0AB0-57BA-4F4F-BBEE-054DEDC28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2550" y="5980113"/>
            <a:ext cx="927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/>
              <a:t>1. HJ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493F85C-9AEA-4A54-BEAB-1CA0FEC7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275" y="5730875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/>
              <a:t>Unterricht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096A3A-8331-4640-9CE2-2D75DAD0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4914900"/>
            <a:ext cx="1008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/>
              <a:t>Unterricht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C4FB5A8-B67A-45FE-BC75-61C87556E510}"/>
              </a:ext>
            </a:extLst>
          </p:cNvPr>
          <p:cNvSpPr/>
          <p:nvPr/>
        </p:nvSpPr>
        <p:spPr>
          <a:xfrm>
            <a:off x="3352800" y="5535613"/>
            <a:ext cx="593725" cy="368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FB472FA-9324-4BAC-B9D1-C2155B909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238" y="5094288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/>
              <a:t>2. HJ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63E6F7F-289E-40F5-B410-363E4CC8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5468938"/>
            <a:ext cx="849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/>
              <a:t>1. Prak-tikum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FC2D0F-52E4-4E63-B0F8-B0A5AF724457}"/>
              </a:ext>
            </a:extLst>
          </p:cNvPr>
          <p:cNvSpPr/>
          <p:nvPr/>
        </p:nvSpPr>
        <p:spPr>
          <a:xfrm>
            <a:off x="5662613" y="3309938"/>
            <a:ext cx="1152525" cy="7207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DBDF290-EE95-4C17-A90D-14242FF1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700" y="3533775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/>
              <a:t>3. HJ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665B4C4-9E27-4F7E-90D5-51982D513A4A}"/>
              </a:ext>
            </a:extLst>
          </p:cNvPr>
          <p:cNvSpPr/>
          <p:nvPr/>
        </p:nvSpPr>
        <p:spPr>
          <a:xfrm>
            <a:off x="7308850" y="2525713"/>
            <a:ext cx="1152525" cy="719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CC5596E1-4D94-4483-A790-1425152D0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2819400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/>
              <a:t>4. HJ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2D76F02-71C8-42C4-93EE-7E2B0B294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2530475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/>
              <a:t>Unterricht</a:t>
            </a:r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7C0497B2-26BD-43D8-8F81-C813960423F3}"/>
              </a:ext>
            </a:extLst>
          </p:cNvPr>
          <p:cNvSpPr/>
          <p:nvPr/>
        </p:nvSpPr>
        <p:spPr>
          <a:xfrm>
            <a:off x="5473700" y="4684713"/>
            <a:ext cx="431800" cy="1976437"/>
          </a:xfrm>
          <a:prstGeom prst="rightBrace">
            <a:avLst>
              <a:gd name="adj1" fmla="val 62451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Geschweifte Klammer links 18">
            <a:extLst>
              <a:ext uri="{FF2B5EF4-FFF2-40B4-BE49-F238E27FC236}">
                <a16:creationId xmlns:a16="http://schemas.microsoft.com/office/drawing/2014/main" id="{3823BE7B-B4A7-4576-96C8-0291C72D5C30}"/>
              </a:ext>
            </a:extLst>
          </p:cNvPr>
          <p:cNvSpPr/>
          <p:nvPr/>
        </p:nvSpPr>
        <p:spPr>
          <a:xfrm>
            <a:off x="5330825" y="2439988"/>
            <a:ext cx="358775" cy="1949450"/>
          </a:xfrm>
          <a:prstGeom prst="leftBrace">
            <a:avLst>
              <a:gd name="adj1" fmla="val 87766"/>
              <a:gd name="adj2" fmla="val 49578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44A5711-2490-416D-A3F4-A6ECB04C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713" y="5486400"/>
            <a:ext cx="165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/>
              <a:t>      1. Schuljahr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F1AB1ED-AA9E-4856-B123-BF240EDFA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5" y="2814638"/>
            <a:ext cx="165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/>
              <a:t>2. Schuljahr</a:t>
            </a:r>
          </a:p>
        </p:txBody>
      </p:sp>
      <p:pic>
        <p:nvPicPr>
          <p:cNvPr id="13334" name="Picture 2">
            <a:extLst>
              <a:ext uri="{FF2B5EF4-FFF2-40B4-BE49-F238E27FC236}">
                <a16:creationId xmlns:a16="http://schemas.microsoft.com/office/drawing/2014/main" id="{F0760CC3-70FA-45CA-B346-364463A9C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438650"/>
            <a:ext cx="21526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35" name="Textfeld 2">
            <a:extLst>
              <a:ext uri="{FF2B5EF4-FFF2-40B4-BE49-F238E27FC236}">
                <a16:creationId xmlns:a16="http://schemas.microsoft.com/office/drawing/2014/main" id="{6CBCC471-EE21-4D67-9FFA-343583F5E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</p:txBody>
      </p:sp>
      <p:sp>
        <p:nvSpPr>
          <p:cNvPr id="29" name="Ovale Legende 28">
            <a:extLst>
              <a:ext uri="{FF2B5EF4-FFF2-40B4-BE49-F238E27FC236}">
                <a16:creationId xmlns:a16="http://schemas.microsoft.com/office/drawing/2014/main" id="{365ED518-CE3F-4C47-AD3F-322E59BF4D02}"/>
              </a:ext>
            </a:extLst>
          </p:cNvPr>
          <p:cNvSpPr/>
          <p:nvPr/>
        </p:nvSpPr>
        <p:spPr>
          <a:xfrm rot="10800000">
            <a:off x="5172075" y="1165225"/>
            <a:ext cx="1682750" cy="1243013"/>
          </a:xfrm>
          <a:prstGeom prst="wedgeEllipseCallout">
            <a:avLst>
              <a:gd name="adj1" fmla="val -72748"/>
              <a:gd name="adj2" fmla="val -737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66D599-AF48-4B46-A69F-9BE90FD15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4379913"/>
            <a:ext cx="1292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/>
              <a:t>Abschluss-beurteilung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570E3B0-53D7-46E6-848F-D1693AEE2AD8}"/>
              </a:ext>
            </a:extLst>
          </p:cNvPr>
          <p:cNvSpPr/>
          <p:nvPr/>
        </p:nvSpPr>
        <p:spPr>
          <a:xfrm>
            <a:off x="4908550" y="4970463"/>
            <a:ext cx="593725" cy="368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9243" name="Grafik 25">
            <a:extLst>
              <a:ext uri="{FF2B5EF4-FFF2-40B4-BE49-F238E27FC236}">
                <a16:creationId xmlns:a16="http://schemas.microsoft.com/office/drawing/2014/main" id="{8CBBB35B-59E7-4A98-92BC-7A19B6759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8" y="3435350"/>
            <a:ext cx="60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2D4DBA4-B0DD-4669-AAFE-3CB92B64C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213" y="4899025"/>
            <a:ext cx="1090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/>
              <a:t>2. Prak-tikum</a:t>
            </a:r>
          </a:p>
        </p:txBody>
      </p:sp>
      <p:pic>
        <p:nvPicPr>
          <p:cNvPr id="9245" name="Grafik 26">
            <a:extLst>
              <a:ext uri="{FF2B5EF4-FFF2-40B4-BE49-F238E27FC236}">
                <a16:creationId xmlns:a16="http://schemas.microsoft.com/office/drawing/2014/main" id="{8D4A67A2-B61C-4CF9-B9F0-5ABAA866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2768600"/>
            <a:ext cx="60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1B38D18C-3C9E-4FFF-8D10-AF2281A2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3309938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/>
              <a:t>Unterricht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BBE450D-D140-4BD3-ADFD-3B8C9E74F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3394075"/>
            <a:ext cx="1090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/>
              <a:t>3. Prak-tikum</a:t>
            </a:r>
          </a:p>
        </p:txBody>
      </p:sp>
      <p:sp>
        <p:nvSpPr>
          <p:cNvPr id="7168" name="Textfeld 7167">
            <a:extLst>
              <a:ext uri="{FF2B5EF4-FFF2-40B4-BE49-F238E27FC236}">
                <a16:creationId xmlns:a16="http://schemas.microsoft.com/office/drawing/2014/main" id="{7220619C-1C68-4F3A-AA10-F23F8DAB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2709863"/>
            <a:ext cx="108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400"/>
              <a:t>4. Prak-tikum</a:t>
            </a:r>
          </a:p>
        </p:txBody>
      </p:sp>
      <p:sp>
        <p:nvSpPr>
          <p:cNvPr id="7170" name="Ovale Legende 28">
            <a:extLst>
              <a:ext uri="{FF2B5EF4-FFF2-40B4-BE49-F238E27FC236}">
                <a16:creationId xmlns:a16="http://schemas.microsoft.com/office/drawing/2014/main" id="{9F4C2583-8178-4C97-A637-D86D650D0B8B}"/>
              </a:ext>
            </a:extLst>
          </p:cNvPr>
          <p:cNvSpPr/>
          <p:nvPr/>
        </p:nvSpPr>
        <p:spPr>
          <a:xfrm rot="5657886">
            <a:off x="7785894" y="3971131"/>
            <a:ext cx="1035050" cy="1474788"/>
          </a:xfrm>
          <a:prstGeom prst="wedgeEllipseCallout">
            <a:avLst>
              <a:gd name="adj1" fmla="val -121482"/>
              <a:gd name="adj2" fmla="val 7124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175" name="Textfeld 7174">
            <a:extLst>
              <a:ext uri="{FF2B5EF4-FFF2-40B4-BE49-F238E27FC236}">
                <a16:creationId xmlns:a16="http://schemas.microsoft.com/office/drawing/2014/main" id="{066BA074-9551-4C89-883F-06B2000B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1381125"/>
            <a:ext cx="1292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/>
              <a:t>praktische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/>
              <a:t>Prüfung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/>
      <p:bldP spid="7" grpId="0"/>
      <p:bldP spid="9" grpId="0"/>
      <p:bldP spid="13" grpId="0" animBg="1"/>
      <p:bldP spid="14" grpId="0"/>
      <p:bldP spid="15" grpId="0"/>
      <p:bldP spid="16" grpId="0" animBg="1"/>
      <p:bldP spid="17" grpId="0"/>
      <p:bldP spid="21" grpId="0" animBg="1"/>
      <p:bldP spid="22" grpId="0"/>
      <p:bldP spid="23" grpId="0"/>
      <p:bldP spid="12" grpId="0" animBg="1"/>
      <p:bldP spid="19" grpId="0" animBg="1"/>
      <p:bldP spid="24" grpId="0"/>
      <p:bldP spid="28" grpId="0"/>
      <p:bldP spid="29" grpId="0" animBg="1"/>
      <p:bldP spid="5" grpId="0"/>
      <p:bldP spid="10" grpId="0" animBg="1"/>
      <p:bldP spid="25" grpId="0"/>
      <p:bldP spid="30" grpId="0"/>
      <p:bldP spid="31" grpId="0"/>
      <p:bldP spid="7168" grpId="0"/>
      <p:bldP spid="7170" grpId="0" animBg="1"/>
      <p:bldP spid="7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8FA3496-EC1C-4D50-895C-609EFA1A4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88" y="1385888"/>
            <a:ext cx="63865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>
                <a:latin typeface="Arial" panose="020B0604020202020204" pitchFamily="34" charset="0"/>
                <a:cs typeface="Arial" panose="020B0604020202020204" pitchFamily="34" charset="0"/>
              </a:rPr>
              <a:t>HBFS 24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Schuljahr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3. Praktikum: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Montag 17.11. bis Freitag 5.12.25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danach: Stundennachweis, Abschlussbeurteilung (Zulassung/Nichtzulassung zur Prüfung)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4. Praktikum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Montag 2.3. bis Freitag 20.3.26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(praktische Prüfung)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2">
            <a:extLst>
              <a:ext uri="{FF2B5EF4-FFF2-40B4-BE49-F238E27FC236}">
                <a16:creationId xmlns:a16="http://schemas.microsoft.com/office/drawing/2014/main" id="{8D67C384-57EF-4A7D-B7EB-620A452D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252913"/>
            <a:ext cx="215265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feld 2">
            <a:extLst>
              <a:ext uri="{FF2B5EF4-FFF2-40B4-BE49-F238E27FC236}">
                <a16:creationId xmlns:a16="http://schemas.microsoft.com/office/drawing/2014/main" id="{82FF8C2D-7A3B-4349-AE5F-11E062B5D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EF954E2-E414-4287-918F-2194B0D0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88" y="1385888"/>
            <a:ext cx="63865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Praktische Prüfung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Durchführung eines Bildungsangebotes</a:t>
            </a: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Erstellen einer Dokumentation</a:t>
            </a: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Ende des Praktikums, Stundennachweis</a:t>
            </a: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Bewertung der Dokumentation (50%)</a:t>
            </a: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Präsentation und Kolloquium (50%)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-&gt; beide Teile mindestens „ausreichend“</a:t>
            </a: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F0A69BED-AB2E-4C7F-89A1-D6F068ED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252913"/>
            <a:ext cx="215265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Textfeld 2">
            <a:extLst>
              <a:ext uri="{FF2B5EF4-FFF2-40B4-BE49-F238E27FC236}">
                <a16:creationId xmlns:a16="http://schemas.microsoft.com/office/drawing/2014/main" id="{46586B7B-5985-4D3E-881C-D035C299F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Schuljahr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A6E1CD9-C026-490C-9DC6-B7B720ED1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88" y="1385888"/>
            <a:ext cx="63865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HBFS 24				</a:t>
            </a:r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Schuljahr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Viertes Praktikum: 2.3. bis 20.3.2026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Abgabe Themenantrag: Montag 23.2.2026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Beginn der praktischen Prüfung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(= Genehmigung des Bildungsangebotes)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Freitag  27.2.2026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2977AE5F-749D-4776-B817-C66FE15D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283075"/>
            <a:ext cx="21526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feld 2">
            <a:extLst>
              <a:ext uri="{FF2B5EF4-FFF2-40B4-BE49-F238E27FC236}">
                <a16:creationId xmlns:a16="http://schemas.microsoft.com/office/drawing/2014/main" id="{B61D3975-19AA-4A30-8874-7EB775B5F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Schuljahr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5C7EF71-462C-467D-827B-AE247E77D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88" y="1385888"/>
            <a:ext cx="63865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HBFS 24				</a:t>
            </a:r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Schuljahr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Abgabe der Dokumentation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Freitag 27.3.2026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Präsentation und Kolloquium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voraussichtlich 16. KW (13.4. 17.4.2026, direkt nach den Osterferien)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6AE4758C-49FA-45E9-B67A-8BC3045A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283075"/>
            <a:ext cx="21526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feld 2">
            <a:extLst>
              <a:ext uri="{FF2B5EF4-FFF2-40B4-BE49-F238E27FC236}">
                <a16:creationId xmlns:a16="http://schemas.microsoft.com/office/drawing/2014/main" id="{45667941-7B91-431B-BC45-34FF8585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Schuljahr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1">
            <a:extLst>
              <a:ext uri="{FF2B5EF4-FFF2-40B4-BE49-F238E27FC236}">
                <a16:creationId xmlns:a16="http://schemas.microsoft.com/office/drawing/2014/main" id="{1EB9EA7E-CC8F-41E2-A680-411838F9AC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44775" y="1316038"/>
            <a:ext cx="6386513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HBFS 25			</a:t>
            </a:r>
            <a:r>
              <a:rPr lang="de-DE" altLang="de-DE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Schuljahr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Mo 12.01.2026 bis Fr 30.01.2026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Mo 01.06.2026 bis Mi 24.09.2026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Mo 16.11.2026 bis Fr 04.12.2026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400">
                <a:latin typeface="Arial" panose="020B0604020202020204" pitchFamily="34" charset="0"/>
                <a:cs typeface="Arial" panose="020B0604020202020204" pitchFamily="34" charset="0"/>
              </a:rPr>
              <a:t>Mo 01.03.2027 bis Fr 20.03.2027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Textfeld 2">
            <a:extLst>
              <a:ext uri="{FF2B5EF4-FFF2-40B4-BE49-F238E27FC236}">
                <a16:creationId xmlns:a16="http://schemas.microsoft.com/office/drawing/2014/main" id="{977395E8-3A97-4CCF-A4C9-2E669249A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Schluljahr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316F24A7-4F79-41BF-8331-9B147FEB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221163"/>
            <a:ext cx="2152650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6EA8426-6E44-4690-8B12-8C65C5C3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188" y="1385888"/>
            <a:ext cx="6386512" cy="53863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  <a:cs typeface="Arial" panose="020B0604020202020204" pitchFamily="34" charset="0"/>
              </a:rPr>
              <a:t>HBFS 25			</a:t>
            </a:r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Schuljahr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Erstes Blockpraktikum:</a:t>
            </a: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Orientierung in der Einrichtung (Räumlichkeiten, Ablauf und Organisation, Personal…)</a:t>
            </a: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dazu Praktikumsaufgaben</a:t>
            </a: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Zweites und drittes Blockpraktikum</a:t>
            </a: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Mitarbeit unter Anleitung</a:t>
            </a:r>
          </a:p>
          <a:p>
            <a:pPr>
              <a:buFontTx/>
              <a:buChar char="-"/>
              <a:defRPr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Praktikumsaufgabe(n)</a:t>
            </a: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9CC503E5-60F0-48EC-9E0D-CFFA5B1E5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241800"/>
            <a:ext cx="215265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Textfeld 2">
            <a:extLst>
              <a:ext uri="{FF2B5EF4-FFF2-40B4-BE49-F238E27FC236}">
                <a16:creationId xmlns:a16="http://schemas.microsoft.com/office/drawing/2014/main" id="{D5963C21-C12F-422B-8828-E264A9018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2647950"/>
            <a:ext cx="17684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TOP 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Praktikums-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Schluljahr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1168</Words>
  <Application>Microsoft Office PowerPoint</Application>
  <PresentationFormat>Bildschirmpräsentation (4:3)</PresentationFormat>
  <Paragraphs>302</Paragraphs>
  <Slides>27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Times New Roman</vt:lpstr>
      <vt:lpstr>Office</vt:lpstr>
      <vt:lpstr>1_Office</vt:lpstr>
      <vt:lpstr> Willkommen zum Anleitertreffen der höheren Berufsfachschule Sozialassistenz  Dienstag 28.10.2025 in Eisenberg Mittwoch 29.10.2024 in Rockenhausen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Neu an der BBS Donnersbergkreis (ab August 2026):    Praxisintegrierte Ausbildung zur sozialpädagogischen Assistentin und sozialpädagogischen Assistentin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Wir danken Ihnen für die Zusammenarbeit!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Kevin Jahn</dc:creator>
  <cp:lastModifiedBy>Gisela Glas-Lorenz</cp:lastModifiedBy>
  <cp:revision>93</cp:revision>
  <dcterms:created xsi:type="dcterms:W3CDTF">2019-11-13T21:03:30Z</dcterms:created>
  <dcterms:modified xsi:type="dcterms:W3CDTF">2025-10-28T16:32:46Z</dcterms:modified>
</cp:coreProperties>
</file>